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1" d="100"/>
          <a:sy n="51" d="100"/>
        </p:scale>
        <p:origin x="8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06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7417"/>
            <a:ext cx="7556421" cy="1247299"/>
          </a:xfrm>
          <a:prstGeom prst="rect">
            <a:avLst/>
          </a:prstGeom>
          <a:noFill/>
          <a:ln/>
        </p:spPr>
        <p:txBody>
          <a:bodyPr wrap="square" lIns="0" tIns="0" rIns="0" bIns="0" rtlCol="0" anchor="t"/>
          <a:lstStyle/>
          <a:p>
            <a:pPr marL="0" indent="0">
              <a:lnSpc>
                <a:spcPts val="4900"/>
              </a:lnSpc>
              <a:buNone/>
            </a:pPr>
            <a:r>
              <a:rPr lang="en-US" sz="3900" b="1" kern="0" spc="-79" dirty="0">
                <a:solidFill>
                  <a:srgbClr val="F95F88"/>
                </a:solidFill>
                <a:latin typeface="Petrona Bold" pitchFamily="34" charset="0"/>
                <a:ea typeface="Petrona Bold" pitchFamily="34" charset="-122"/>
                <a:cs typeface="Petrona Bold" pitchFamily="34" charset="-120"/>
              </a:rPr>
              <a:t>ML-Based Fetal Health Monitoring and Prediction </a:t>
            </a:r>
            <a:endParaRPr lang="en-US" sz="3900" dirty="0"/>
          </a:p>
        </p:txBody>
      </p:sp>
      <p:sp>
        <p:nvSpPr>
          <p:cNvPr id="4" name="Text 1"/>
          <p:cNvSpPr/>
          <p:nvPr/>
        </p:nvSpPr>
        <p:spPr>
          <a:xfrm>
            <a:off x="793790" y="2739866"/>
            <a:ext cx="7556421" cy="453509"/>
          </a:xfrm>
          <a:prstGeom prst="rect">
            <a:avLst/>
          </a:prstGeom>
          <a:noFill/>
          <a:ln/>
        </p:spPr>
        <p:txBody>
          <a:bodyPr wrap="non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               Team members</a:t>
            </a:r>
            <a:endParaRPr lang="en-US" sz="2200" dirty="0"/>
          </a:p>
        </p:txBody>
      </p:sp>
      <p:sp>
        <p:nvSpPr>
          <p:cNvPr id="5" name="Text 2"/>
          <p:cNvSpPr/>
          <p:nvPr/>
        </p:nvSpPr>
        <p:spPr>
          <a:xfrm>
            <a:off x="793790" y="3448526"/>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kern="0" spc="-36" dirty="0">
                <a:solidFill>
                  <a:srgbClr val="272525"/>
                </a:solidFill>
                <a:latin typeface="Inter" pitchFamily="34" charset="0"/>
                <a:ea typeface="Inter" pitchFamily="34" charset="-122"/>
                <a:cs typeface="Inter" pitchFamily="34" charset="-120"/>
              </a:rPr>
              <a:t>Pasupuleti Lakshmi Sujith - 21BCE7429</a:t>
            </a:r>
            <a:endParaRPr lang="en-US" sz="1750" dirty="0"/>
          </a:p>
        </p:txBody>
      </p:sp>
      <p:sp>
        <p:nvSpPr>
          <p:cNvPr id="6" name="Text 3"/>
          <p:cNvSpPr/>
          <p:nvPr/>
        </p:nvSpPr>
        <p:spPr>
          <a:xfrm>
            <a:off x="793790" y="3890724"/>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kern="0" spc="-36" dirty="0">
                <a:solidFill>
                  <a:srgbClr val="272525"/>
                </a:solidFill>
                <a:latin typeface="Inter" pitchFamily="34" charset="0"/>
                <a:ea typeface="Inter" pitchFamily="34" charset="-122"/>
                <a:cs typeface="Inter" pitchFamily="34" charset="-120"/>
              </a:rPr>
              <a:t>Pydisetty Sampath - 21BCE8466</a:t>
            </a:r>
            <a:endParaRPr lang="en-US" sz="1750" dirty="0"/>
          </a:p>
        </p:txBody>
      </p:sp>
      <p:sp>
        <p:nvSpPr>
          <p:cNvPr id="7" name="Text 4"/>
          <p:cNvSpPr/>
          <p:nvPr/>
        </p:nvSpPr>
        <p:spPr>
          <a:xfrm>
            <a:off x="793790" y="4332923"/>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kern="0" spc="-36" dirty="0">
                <a:solidFill>
                  <a:srgbClr val="272525"/>
                </a:solidFill>
                <a:latin typeface="Inter" pitchFamily="34" charset="0"/>
                <a:ea typeface="Inter" pitchFamily="34" charset="-122"/>
                <a:cs typeface="Inter" pitchFamily="34" charset="-120"/>
              </a:rPr>
              <a:t>Anguluri Pavani Anvitha - 21BCE7498</a:t>
            </a:r>
            <a:endParaRPr lang="en-US" sz="1750" dirty="0"/>
          </a:p>
        </p:txBody>
      </p:sp>
      <p:sp>
        <p:nvSpPr>
          <p:cNvPr id="8" name="Text 5"/>
          <p:cNvSpPr/>
          <p:nvPr/>
        </p:nvSpPr>
        <p:spPr>
          <a:xfrm>
            <a:off x="793790" y="4775121"/>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kern="0" spc="-36" dirty="0">
                <a:solidFill>
                  <a:srgbClr val="272525"/>
                </a:solidFill>
                <a:latin typeface="Inter" pitchFamily="34" charset="0"/>
                <a:ea typeface="Inter" pitchFamily="34" charset="-122"/>
                <a:cs typeface="Inter" pitchFamily="34" charset="-120"/>
              </a:rPr>
              <a:t>C Kishan Reddy - 21BCE7282</a:t>
            </a:r>
            <a:endParaRPr lang="en-US" sz="1750" dirty="0"/>
          </a:p>
        </p:txBody>
      </p:sp>
      <p:sp>
        <p:nvSpPr>
          <p:cNvPr id="9" name="Text 6"/>
          <p:cNvSpPr/>
          <p:nvPr/>
        </p:nvSpPr>
        <p:spPr>
          <a:xfrm>
            <a:off x="793790" y="5393174"/>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 7"/>
          <p:cNvSpPr/>
          <p:nvPr/>
        </p:nvSpPr>
        <p:spPr>
          <a:xfrm>
            <a:off x="793790" y="6011228"/>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Under guidance of prof. M S JAGADEESH</a:t>
            </a:r>
            <a:endParaRPr lang="en-US" sz="1750" dirty="0"/>
          </a:p>
        </p:txBody>
      </p:sp>
      <p:sp>
        <p:nvSpPr>
          <p:cNvPr id="11" name="Text 8"/>
          <p:cNvSpPr/>
          <p:nvPr/>
        </p:nvSpPr>
        <p:spPr>
          <a:xfrm>
            <a:off x="793790" y="6629281"/>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21136"/>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Conclusion</a:t>
            </a:r>
            <a:endParaRPr lang="en-US" sz="4900" dirty="0"/>
          </a:p>
        </p:txBody>
      </p:sp>
      <p:sp>
        <p:nvSpPr>
          <p:cNvPr id="4" name="Text 1"/>
          <p:cNvSpPr/>
          <p:nvPr/>
        </p:nvSpPr>
        <p:spPr>
          <a:xfrm>
            <a:off x="6280190" y="3540919"/>
            <a:ext cx="7556421" cy="2267545"/>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This fetal health monitoring system has the potential to revolutionize prenatal care, ensuring the well-being of mothers and babies. Continued innovation and development will further enhance its capabilities and improve patient outcomes.</a:t>
            </a:r>
            <a:endParaRPr lang="en-US" sz="2200" dirty="0"/>
          </a:p>
        </p:txBody>
      </p:sp>
      <p:sp>
        <p:nvSpPr>
          <p:cNvPr id="5" name="Rectangle 4">
            <a:extLst>
              <a:ext uri="{FF2B5EF4-FFF2-40B4-BE49-F238E27FC236}">
                <a16:creationId xmlns:a16="http://schemas.microsoft.com/office/drawing/2014/main" id="{5A3CF107-A67B-FD9E-A8BB-2F055DFA6A45}"/>
              </a:ext>
            </a:extLst>
          </p:cNvPr>
          <p:cNvSpPr/>
          <p:nvPr/>
        </p:nvSpPr>
        <p:spPr>
          <a:xfrm>
            <a:off x="12375715" y="7440460"/>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47831"/>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Introduction</a:t>
            </a:r>
            <a:endParaRPr lang="en-US" sz="4900" dirty="0"/>
          </a:p>
        </p:txBody>
      </p:sp>
      <p:sp>
        <p:nvSpPr>
          <p:cNvPr id="4" name="Text 1"/>
          <p:cNvSpPr/>
          <p:nvPr/>
        </p:nvSpPr>
        <p:spPr>
          <a:xfrm>
            <a:off x="6280190" y="3767614"/>
            <a:ext cx="7556421" cy="1814036"/>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Fetal health monitoring is essential for identifying potential complications during pregnancy. Our system utilizes advanced technology and machine learning algorithms to provide real-time insights into fetal well-being.</a:t>
            </a:r>
            <a:endParaRPr lang="en-US" sz="2200" dirty="0"/>
          </a:p>
        </p:txBody>
      </p:sp>
      <p:sp>
        <p:nvSpPr>
          <p:cNvPr id="5" name="Rectangle 4">
            <a:extLst>
              <a:ext uri="{FF2B5EF4-FFF2-40B4-BE49-F238E27FC236}">
                <a16:creationId xmlns:a16="http://schemas.microsoft.com/office/drawing/2014/main" id="{B33214C7-4AF2-44B7-051C-E0C5B36462CB}"/>
              </a:ext>
            </a:extLst>
          </p:cNvPr>
          <p:cNvSpPr/>
          <p:nvPr/>
        </p:nvSpPr>
        <p:spPr>
          <a:xfrm>
            <a:off x="12375715" y="7440460"/>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4621"/>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Motivation</a:t>
            </a:r>
            <a:endParaRPr lang="en-US" sz="4900" dirty="0"/>
          </a:p>
        </p:txBody>
      </p:sp>
      <p:sp>
        <p:nvSpPr>
          <p:cNvPr id="4" name="Text 1"/>
          <p:cNvSpPr/>
          <p:nvPr/>
        </p:nvSpPr>
        <p:spPr>
          <a:xfrm>
            <a:off x="793790" y="4958477"/>
            <a:ext cx="3978116" cy="2267545"/>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Early detection of fetal distress can lead to timely interventions, improving outcomes for both mother and child.</a:t>
            </a:r>
            <a:endParaRPr lang="en-US" sz="2200" dirty="0"/>
          </a:p>
        </p:txBody>
      </p:sp>
      <p:sp>
        <p:nvSpPr>
          <p:cNvPr id="5" name="Text 2"/>
          <p:cNvSpPr/>
          <p:nvPr/>
        </p:nvSpPr>
        <p:spPr>
          <a:xfrm>
            <a:off x="5332928" y="4958477"/>
            <a:ext cx="3979545" cy="2267545"/>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Our goal is to empower healthcare providers with the tools they need to make informed decisions and ensure safe pregnancies.</a:t>
            </a:r>
            <a:endParaRPr lang="en-US" sz="2200" dirty="0"/>
          </a:p>
        </p:txBody>
      </p:sp>
      <p:sp>
        <p:nvSpPr>
          <p:cNvPr id="6" name="Text 3"/>
          <p:cNvSpPr/>
          <p:nvPr/>
        </p:nvSpPr>
        <p:spPr>
          <a:xfrm>
            <a:off x="9873496" y="4958477"/>
            <a:ext cx="3978116" cy="2267545"/>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To provide medical professionals with more accurate and timely information to make informed decisions during pregnancy.</a:t>
            </a:r>
            <a:endParaRPr lang="en-US" sz="2200" dirty="0"/>
          </a:p>
        </p:txBody>
      </p:sp>
      <p:sp>
        <p:nvSpPr>
          <p:cNvPr id="7" name="Rectangle 6">
            <a:extLst>
              <a:ext uri="{FF2B5EF4-FFF2-40B4-BE49-F238E27FC236}">
                <a16:creationId xmlns:a16="http://schemas.microsoft.com/office/drawing/2014/main" id="{E3431A68-74A0-B572-9824-1FD848A1CDED}"/>
              </a:ext>
            </a:extLst>
          </p:cNvPr>
          <p:cNvSpPr/>
          <p:nvPr/>
        </p:nvSpPr>
        <p:spPr>
          <a:xfrm>
            <a:off x="12375715" y="7440460"/>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1387" y="695444"/>
            <a:ext cx="4882991" cy="610314"/>
          </a:xfrm>
          <a:prstGeom prst="rect">
            <a:avLst/>
          </a:prstGeom>
          <a:noFill/>
          <a:ln/>
        </p:spPr>
        <p:txBody>
          <a:bodyPr wrap="none" lIns="0" tIns="0" rIns="0" bIns="0" rtlCol="0" anchor="t"/>
          <a:lstStyle/>
          <a:p>
            <a:pPr marL="0" indent="0">
              <a:lnSpc>
                <a:spcPts val="4800"/>
              </a:lnSpc>
              <a:buNone/>
            </a:pPr>
            <a:r>
              <a:rPr lang="en-US" sz="3800" b="1" kern="0" spc="-77" dirty="0">
                <a:solidFill>
                  <a:srgbClr val="F95F88"/>
                </a:solidFill>
                <a:latin typeface="Petrona Bold" pitchFamily="34" charset="0"/>
                <a:ea typeface="Petrona Bold" pitchFamily="34" charset="-122"/>
                <a:cs typeface="Petrona Bold" pitchFamily="34" charset="-120"/>
              </a:rPr>
              <a:t>Objective</a:t>
            </a:r>
            <a:endParaRPr lang="en-US" sz="3800" dirty="0"/>
          </a:p>
        </p:txBody>
      </p:sp>
      <p:pic>
        <p:nvPicPr>
          <p:cNvPr id="3" name="Image 0" descr="preencoded.png"/>
          <p:cNvPicPr>
            <a:picLocks noChangeAspect="1"/>
          </p:cNvPicPr>
          <p:nvPr/>
        </p:nvPicPr>
        <p:blipFill>
          <a:blip r:embed="rId3"/>
          <a:stretch>
            <a:fillRect/>
          </a:stretch>
        </p:blipFill>
        <p:spPr>
          <a:xfrm>
            <a:off x="2863810" y="1660803"/>
            <a:ext cx="2208848" cy="1928217"/>
          </a:xfrm>
          <a:prstGeom prst="rect">
            <a:avLst/>
          </a:prstGeom>
        </p:spPr>
      </p:pic>
      <p:sp>
        <p:nvSpPr>
          <p:cNvPr id="4" name="Text 1"/>
          <p:cNvSpPr/>
          <p:nvPr/>
        </p:nvSpPr>
        <p:spPr>
          <a:xfrm>
            <a:off x="3922871" y="2709863"/>
            <a:ext cx="90607" cy="355044"/>
          </a:xfrm>
          <a:prstGeom prst="rect">
            <a:avLst/>
          </a:prstGeom>
          <a:noFill/>
          <a:ln/>
        </p:spPr>
        <p:txBody>
          <a:bodyPr wrap="none" lIns="0" tIns="0" rIns="0" bIns="0" rtlCol="0" anchor="t"/>
          <a:lstStyle/>
          <a:p>
            <a:pPr marL="0" indent="0" algn="ctr">
              <a:lnSpc>
                <a:spcPts val="2750"/>
              </a:lnSpc>
              <a:buNone/>
            </a:pPr>
            <a:r>
              <a:rPr lang="en-US" sz="1700" b="1" kern="0" spc="-35" dirty="0">
                <a:solidFill>
                  <a:srgbClr val="272525"/>
                </a:solidFill>
                <a:latin typeface="Petrona Bold" pitchFamily="34" charset="0"/>
                <a:ea typeface="Petrona Bold" pitchFamily="34" charset="-122"/>
                <a:cs typeface="Petrona Bold" pitchFamily="34" charset="-120"/>
              </a:rPr>
              <a:t>1</a:t>
            </a:r>
            <a:endParaRPr lang="en-US" sz="1700" dirty="0"/>
          </a:p>
        </p:txBody>
      </p:sp>
      <p:sp>
        <p:nvSpPr>
          <p:cNvPr id="5" name="Text 2"/>
          <p:cNvSpPr/>
          <p:nvPr/>
        </p:nvSpPr>
        <p:spPr>
          <a:xfrm>
            <a:off x="5250180" y="2033468"/>
            <a:ext cx="4468416" cy="366236"/>
          </a:xfrm>
          <a:prstGeom prst="rect">
            <a:avLst/>
          </a:prstGeom>
          <a:noFill/>
          <a:ln/>
        </p:spPr>
        <p:txBody>
          <a:bodyPr wrap="none" lIns="0" tIns="0" rIns="0" bIns="0" rtlCol="0" anchor="t"/>
          <a:lstStyle/>
          <a:p>
            <a:pPr marL="0" indent="0" algn="l">
              <a:lnSpc>
                <a:spcPts val="2850"/>
              </a:lnSpc>
              <a:buNone/>
            </a:pPr>
            <a:r>
              <a:rPr lang="en-US" sz="2300" b="1" kern="0" spc="-46" dirty="0">
                <a:solidFill>
                  <a:srgbClr val="272525"/>
                </a:solidFill>
                <a:latin typeface="Petrona Bold" pitchFamily="34" charset="0"/>
                <a:ea typeface="Petrona Bold" pitchFamily="34" charset="-122"/>
                <a:cs typeface="Petrona Bold" pitchFamily="34" charset="-120"/>
              </a:rPr>
              <a:t>Develop Machine Learning Models</a:t>
            </a:r>
            <a:endParaRPr lang="en-US" sz="2300" dirty="0"/>
          </a:p>
        </p:txBody>
      </p:sp>
      <p:sp>
        <p:nvSpPr>
          <p:cNvPr id="6" name="Text 3"/>
          <p:cNvSpPr/>
          <p:nvPr/>
        </p:nvSpPr>
        <p:spPr>
          <a:xfrm>
            <a:off x="5250180" y="2506147"/>
            <a:ext cx="8581311" cy="710089"/>
          </a:xfrm>
          <a:prstGeom prst="rect">
            <a:avLst/>
          </a:prstGeom>
          <a:noFill/>
          <a:ln/>
        </p:spPr>
        <p:txBody>
          <a:bodyPr wrap="square" lIns="0" tIns="0" rIns="0" bIns="0" rtlCol="0" anchor="t"/>
          <a:lstStyle/>
          <a:p>
            <a:pPr marL="0" indent="0" algn="l">
              <a:lnSpc>
                <a:spcPts val="2750"/>
              </a:lnSpc>
              <a:buNone/>
            </a:pPr>
            <a:r>
              <a:rPr lang="en-US" sz="1700" kern="0" spc="-28" dirty="0">
                <a:solidFill>
                  <a:srgbClr val="272525"/>
                </a:solidFill>
                <a:latin typeface="Inter" pitchFamily="34" charset="0"/>
                <a:ea typeface="Inter" pitchFamily="34" charset="-122"/>
                <a:cs typeface="Inter" pitchFamily="34" charset="-120"/>
              </a:rPr>
              <a:t>To create robust machine learning models capable of accurately analyzing fetal data and predicting potential risks.</a:t>
            </a:r>
            <a:endParaRPr lang="en-US" sz="1700" dirty="0"/>
          </a:p>
        </p:txBody>
      </p:sp>
      <p:sp>
        <p:nvSpPr>
          <p:cNvPr id="7" name="Shape 4"/>
          <p:cNvSpPr/>
          <p:nvPr/>
        </p:nvSpPr>
        <p:spPr>
          <a:xfrm>
            <a:off x="5116949" y="3601641"/>
            <a:ext cx="8847773" cy="11430"/>
          </a:xfrm>
          <a:prstGeom prst="roundRect">
            <a:avLst>
              <a:gd name="adj" fmla="val 652465"/>
            </a:avLst>
          </a:prstGeom>
          <a:solidFill>
            <a:srgbClr val="C6BDDA"/>
          </a:solidFill>
          <a:ln/>
        </p:spPr>
      </p:sp>
      <p:pic>
        <p:nvPicPr>
          <p:cNvPr id="8" name="Image 1" descr="preencoded.png"/>
          <p:cNvPicPr>
            <a:picLocks noChangeAspect="1"/>
          </p:cNvPicPr>
          <p:nvPr/>
        </p:nvPicPr>
        <p:blipFill>
          <a:blip r:embed="rId4"/>
          <a:stretch>
            <a:fillRect/>
          </a:stretch>
        </p:blipFill>
        <p:spPr>
          <a:xfrm>
            <a:off x="1759268" y="3633311"/>
            <a:ext cx="4417814" cy="1928217"/>
          </a:xfrm>
          <a:prstGeom prst="rect">
            <a:avLst/>
          </a:prstGeom>
        </p:spPr>
      </p:pic>
      <p:sp>
        <p:nvSpPr>
          <p:cNvPr id="9" name="Text 5"/>
          <p:cNvSpPr/>
          <p:nvPr/>
        </p:nvSpPr>
        <p:spPr>
          <a:xfrm>
            <a:off x="3907393" y="4419838"/>
            <a:ext cx="121444" cy="355044"/>
          </a:xfrm>
          <a:prstGeom prst="rect">
            <a:avLst/>
          </a:prstGeom>
          <a:noFill/>
          <a:ln/>
        </p:spPr>
        <p:txBody>
          <a:bodyPr wrap="none" lIns="0" tIns="0" rIns="0" bIns="0" rtlCol="0" anchor="t"/>
          <a:lstStyle/>
          <a:p>
            <a:pPr marL="0" indent="0" algn="ctr">
              <a:lnSpc>
                <a:spcPts val="2750"/>
              </a:lnSpc>
              <a:buNone/>
            </a:pPr>
            <a:r>
              <a:rPr lang="en-US" sz="1700" b="1" kern="0" spc="-35" dirty="0">
                <a:solidFill>
                  <a:srgbClr val="272525"/>
                </a:solidFill>
                <a:latin typeface="Petrona Bold" pitchFamily="34" charset="0"/>
                <a:ea typeface="Petrona Bold" pitchFamily="34" charset="-122"/>
                <a:cs typeface="Petrona Bold" pitchFamily="34" charset="-120"/>
              </a:rPr>
              <a:t>2</a:t>
            </a:r>
            <a:endParaRPr lang="en-US" sz="1700" dirty="0"/>
          </a:p>
        </p:txBody>
      </p:sp>
      <p:sp>
        <p:nvSpPr>
          <p:cNvPr id="10" name="Text 6"/>
          <p:cNvSpPr/>
          <p:nvPr/>
        </p:nvSpPr>
        <p:spPr>
          <a:xfrm>
            <a:off x="6354604" y="3810833"/>
            <a:ext cx="4714161" cy="366236"/>
          </a:xfrm>
          <a:prstGeom prst="rect">
            <a:avLst/>
          </a:prstGeom>
          <a:noFill/>
          <a:ln/>
        </p:spPr>
        <p:txBody>
          <a:bodyPr wrap="none" lIns="0" tIns="0" rIns="0" bIns="0" rtlCol="0" anchor="t"/>
          <a:lstStyle/>
          <a:p>
            <a:pPr marL="0" indent="0" algn="l">
              <a:lnSpc>
                <a:spcPts val="2850"/>
              </a:lnSpc>
              <a:buNone/>
            </a:pPr>
            <a:r>
              <a:rPr lang="en-US" sz="2300" b="1" kern="0" spc="-46" dirty="0">
                <a:solidFill>
                  <a:srgbClr val="272525"/>
                </a:solidFill>
                <a:latin typeface="Petrona Bold" pitchFamily="34" charset="0"/>
                <a:ea typeface="Petrona Bold" pitchFamily="34" charset="-122"/>
                <a:cs typeface="Petrona Bold" pitchFamily="34" charset="-120"/>
              </a:rPr>
              <a:t>Implement a User-Friendly Interface</a:t>
            </a:r>
            <a:endParaRPr lang="en-US" sz="2300" dirty="0"/>
          </a:p>
        </p:txBody>
      </p:sp>
      <p:sp>
        <p:nvSpPr>
          <p:cNvPr id="11" name="Text 7"/>
          <p:cNvSpPr/>
          <p:nvPr/>
        </p:nvSpPr>
        <p:spPr>
          <a:xfrm>
            <a:off x="6354604" y="4283512"/>
            <a:ext cx="7476887" cy="710089"/>
          </a:xfrm>
          <a:prstGeom prst="rect">
            <a:avLst/>
          </a:prstGeom>
          <a:noFill/>
          <a:ln/>
        </p:spPr>
        <p:txBody>
          <a:bodyPr wrap="square" lIns="0" tIns="0" rIns="0" bIns="0" rtlCol="0" anchor="t"/>
          <a:lstStyle/>
          <a:p>
            <a:pPr marL="0" indent="0" algn="l">
              <a:lnSpc>
                <a:spcPts val="2750"/>
              </a:lnSpc>
              <a:buNone/>
            </a:pPr>
            <a:r>
              <a:rPr lang="en-US" sz="1700" kern="0" spc="-28" dirty="0">
                <a:solidFill>
                  <a:srgbClr val="272525"/>
                </a:solidFill>
                <a:latin typeface="Inter" pitchFamily="34" charset="0"/>
                <a:ea typeface="Inter" pitchFamily="34" charset="-122"/>
                <a:cs typeface="Inter" pitchFamily="34" charset="-120"/>
              </a:rPr>
              <a:t>To design an intuitive and user-friendly interface for healthcare professionals to easily access and interpret the system's insights.</a:t>
            </a:r>
            <a:endParaRPr lang="en-US" sz="1700" dirty="0"/>
          </a:p>
        </p:txBody>
      </p:sp>
      <p:sp>
        <p:nvSpPr>
          <p:cNvPr id="12" name="Text 8"/>
          <p:cNvSpPr/>
          <p:nvPr/>
        </p:nvSpPr>
        <p:spPr>
          <a:xfrm>
            <a:off x="6354604" y="5100042"/>
            <a:ext cx="7476887" cy="283964"/>
          </a:xfrm>
          <a:prstGeom prst="rect">
            <a:avLst/>
          </a:prstGeom>
          <a:noFill/>
          <a:ln/>
        </p:spPr>
        <p:txBody>
          <a:bodyPr wrap="none" lIns="0" tIns="0" rIns="0" bIns="0" rtlCol="0" anchor="t"/>
          <a:lstStyle/>
          <a:p>
            <a:pPr marL="0" indent="0" algn="l">
              <a:lnSpc>
                <a:spcPts val="2200"/>
              </a:lnSpc>
              <a:buNone/>
            </a:pPr>
            <a:endParaRPr lang="en-US" sz="1350" dirty="0"/>
          </a:p>
        </p:txBody>
      </p:sp>
      <p:sp>
        <p:nvSpPr>
          <p:cNvPr id="13" name="Shape 9"/>
          <p:cNvSpPr/>
          <p:nvPr/>
        </p:nvSpPr>
        <p:spPr>
          <a:xfrm>
            <a:off x="6221373" y="5574149"/>
            <a:ext cx="7743349" cy="11430"/>
          </a:xfrm>
          <a:prstGeom prst="roundRect">
            <a:avLst>
              <a:gd name="adj" fmla="val 652465"/>
            </a:avLst>
          </a:prstGeom>
          <a:solidFill>
            <a:srgbClr val="C6BDDA"/>
          </a:solidFill>
          <a:ln/>
        </p:spPr>
      </p:sp>
      <p:pic>
        <p:nvPicPr>
          <p:cNvPr id="14" name="Image 2" descr="preencoded.png"/>
          <p:cNvPicPr>
            <a:picLocks noChangeAspect="1"/>
          </p:cNvPicPr>
          <p:nvPr/>
        </p:nvPicPr>
        <p:blipFill>
          <a:blip r:embed="rId5"/>
          <a:stretch>
            <a:fillRect/>
          </a:stretch>
        </p:blipFill>
        <p:spPr>
          <a:xfrm>
            <a:off x="654844" y="5605820"/>
            <a:ext cx="6626781" cy="1928217"/>
          </a:xfrm>
          <a:prstGeom prst="rect">
            <a:avLst/>
          </a:prstGeom>
        </p:spPr>
      </p:pic>
      <p:sp>
        <p:nvSpPr>
          <p:cNvPr id="15" name="Text 10"/>
          <p:cNvSpPr/>
          <p:nvPr/>
        </p:nvSpPr>
        <p:spPr>
          <a:xfrm>
            <a:off x="3907512" y="6392347"/>
            <a:ext cx="121206" cy="355044"/>
          </a:xfrm>
          <a:prstGeom prst="rect">
            <a:avLst/>
          </a:prstGeom>
          <a:noFill/>
          <a:ln/>
        </p:spPr>
        <p:txBody>
          <a:bodyPr wrap="none" lIns="0" tIns="0" rIns="0" bIns="0" rtlCol="0" anchor="t"/>
          <a:lstStyle/>
          <a:p>
            <a:pPr marL="0" indent="0" algn="ctr">
              <a:lnSpc>
                <a:spcPts val="2750"/>
              </a:lnSpc>
              <a:buNone/>
            </a:pPr>
            <a:r>
              <a:rPr lang="en-US" sz="1700" b="1" kern="0" spc="-35" dirty="0">
                <a:solidFill>
                  <a:srgbClr val="272525"/>
                </a:solidFill>
                <a:latin typeface="Petrona Bold" pitchFamily="34" charset="0"/>
                <a:ea typeface="Petrona Bold" pitchFamily="34" charset="-122"/>
                <a:cs typeface="Petrona Bold" pitchFamily="34" charset="-120"/>
              </a:rPr>
              <a:t>3</a:t>
            </a:r>
            <a:endParaRPr lang="en-US" sz="1700" dirty="0"/>
          </a:p>
        </p:txBody>
      </p:sp>
      <p:sp>
        <p:nvSpPr>
          <p:cNvPr id="16" name="Text 11"/>
          <p:cNvSpPr/>
          <p:nvPr/>
        </p:nvSpPr>
        <p:spPr>
          <a:xfrm>
            <a:off x="7459147" y="5978485"/>
            <a:ext cx="4404241" cy="366236"/>
          </a:xfrm>
          <a:prstGeom prst="rect">
            <a:avLst/>
          </a:prstGeom>
          <a:noFill/>
          <a:ln/>
        </p:spPr>
        <p:txBody>
          <a:bodyPr wrap="none" lIns="0" tIns="0" rIns="0" bIns="0" rtlCol="0" anchor="t"/>
          <a:lstStyle/>
          <a:p>
            <a:pPr marL="0" indent="0" algn="l">
              <a:lnSpc>
                <a:spcPts val="2850"/>
              </a:lnSpc>
              <a:buNone/>
            </a:pPr>
            <a:r>
              <a:rPr lang="en-US" sz="2300" b="1" kern="0" spc="-46" dirty="0">
                <a:solidFill>
                  <a:srgbClr val="272525"/>
                </a:solidFill>
                <a:latin typeface="Petrona Bold" pitchFamily="34" charset="0"/>
                <a:ea typeface="Petrona Bold" pitchFamily="34" charset="-122"/>
                <a:cs typeface="Petrona Bold" pitchFamily="34" charset="-120"/>
              </a:rPr>
              <a:t>Validate the System's Performance</a:t>
            </a:r>
            <a:endParaRPr lang="en-US" sz="2300" dirty="0"/>
          </a:p>
        </p:txBody>
      </p:sp>
      <p:sp>
        <p:nvSpPr>
          <p:cNvPr id="17" name="Text 12"/>
          <p:cNvSpPr/>
          <p:nvPr/>
        </p:nvSpPr>
        <p:spPr>
          <a:xfrm>
            <a:off x="7459147" y="6451163"/>
            <a:ext cx="6372344" cy="710089"/>
          </a:xfrm>
          <a:prstGeom prst="rect">
            <a:avLst/>
          </a:prstGeom>
          <a:noFill/>
          <a:ln/>
        </p:spPr>
        <p:txBody>
          <a:bodyPr wrap="square" lIns="0" tIns="0" rIns="0" bIns="0" rtlCol="0" anchor="t"/>
          <a:lstStyle/>
          <a:p>
            <a:pPr marL="0" indent="0" algn="l">
              <a:lnSpc>
                <a:spcPts val="2750"/>
              </a:lnSpc>
              <a:buNone/>
            </a:pPr>
            <a:r>
              <a:rPr lang="en-US" sz="1700" kern="0" spc="-28" dirty="0">
                <a:solidFill>
                  <a:srgbClr val="272525"/>
                </a:solidFill>
                <a:latin typeface="Inter" pitchFamily="34" charset="0"/>
                <a:ea typeface="Inter" pitchFamily="34" charset="-122"/>
                <a:cs typeface="Inter" pitchFamily="34" charset="-120"/>
              </a:rPr>
              <a:t>To rigorously test and validate the system's performance against real-world data, ensuring its accuracy and reliability</a:t>
            </a:r>
            <a:endParaRPr lang="en-US" sz="1700" dirty="0"/>
          </a:p>
        </p:txBody>
      </p:sp>
      <p:sp>
        <p:nvSpPr>
          <p:cNvPr id="18" name="Rectangle 17">
            <a:extLst>
              <a:ext uri="{FF2B5EF4-FFF2-40B4-BE49-F238E27FC236}">
                <a16:creationId xmlns:a16="http://schemas.microsoft.com/office/drawing/2014/main" id="{DA14614A-013C-89F6-6BF9-8D0447B5CABB}"/>
              </a:ext>
            </a:extLst>
          </p:cNvPr>
          <p:cNvSpPr/>
          <p:nvPr/>
        </p:nvSpPr>
        <p:spPr>
          <a:xfrm>
            <a:off x="12375715" y="7440460"/>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8219"/>
            <a:ext cx="6237684" cy="779621"/>
          </a:xfrm>
          <a:prstGeom prst="rect">
            <a:avLst/>
          </a:prstGeom>
          <a:noFill/>
          <a:ln/>
        </p:spPr>
        <p:txBody>
          <a:bodyPr wrap="none" lIns="0" tIns="0" rIns="0" bIns="0" rtlCol="0" anchor="t"/>
          <a:lstStyle/>
          <a:p>
            <a:pPr marL="0" indent="0">
              <a:lnSpc>
                <a:spcPts val="6100"/>
              </a:lnSpc>
              <a:buNone/>
            </a:pPr>
            <a:r>
              <a:rPr lang="en-US" sz="4900" b="1" kern="0" spc="-98" dirty="0">
                <a:solidFill>
                  <a:srgbClr val="F95F88"/>
                </a:solidFill>
                <a:latin typeface="Petrona Bold" pitchFamily="34" charset="0"/>
                <a:ea typeface="Petrona Bold" pitchFamily="34" charset="-122"/>
                <a:cs typeface="Petrona Bold" pitchFamily="34" charset="-120"/>
              </a:rPr>
              <a:t>Problem Survey</a:t>
            </a:r>
            <a:endParaRPr lang="en-US" sz="4900" dirty="0"/>
          </a:p>
        </p:txBody>
      </p:sp>
      <p:sp>
        <p:nvSpPr>
          <p:cNvPr id="4" name="Shape 1"/>
          <p:cNvSpPr/>
          <p:nvPr/>
        </p:nvSpPr>
        <p:spPr>
          <a:xfrm>
            <a:off x="793790" y="2363153"/>
            <a:ext cx="510302" cy="510302"/>
          </a:xfrm>
          <a:prstGeom prst="roundRect">
            <a:avLst>
              <a:gd name="adj" fmla="val 18669"/>
            </a:avLst>
          </a:prstGeom>
          <a:solidFill>
            <a:srgbClr val="E0D7F4"/>
          </a:solidFill>
          <a:ln w="7620">
            <a:solidFill>
              <a:srgbClr val="C6BDDA"/>
            </a:solidFill>
            <a:prstDash val="solid"/>
          </a:ln>
        </p:spPr>
      </p:sp>
      <p:sp>
        <p:nvSpPr>
          <p:cNvPr id="5" name="Text 2"/>
          <p:cNvSpPr/>
          <p:nvPr/>
        </p:nvSpPr>
        <p:spPr>
          <a:xfrm>
            <a:off x="972503" y="2431137"/>
            <a:ext cx="15275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1</a:t>
            </a:r>
            <a:endParaRPr lang="en-US" sz="2900" dirty="0"/>
          </a:p>
        </p:txBody>
      </p:sp>
      <p:sp>
        <p:nvSpPr>
          <p:cNvPr id="6" name="Text 3"/>
          <p:cNvSpPr/>
          <p:nvPr/>
        </p:nvSpPr>
        <p:spPr>
          <a:xfrm>
            <a:off x="1530906" y="2363153"/>
            <a:ext cx="2927747" cy="467678"/>
          </a:xfrm>
          <a:prstGeom prst="rect">
            <a:avLst/>
          </a:prstGeom>
          <a:noFill/>
          <a:ln/>
        </p:spPr>
        <p:txBody>
          <a:bodyPr wrap="none" lIns="0" tIns="0" rIns="0" bIns="0" rtlCol="0" anchor="t"/>
          <a:lstStyle/>
          <a:p>
            <a:pPr marL="0" indent="0">
              <a:lnSpc>
                <a:spcPts val="3650"/>
              </a:lnSpc>
              <a:buNone/>
            </a:pPr>
            <a:r>
              <a:rPr lang="en-US" sz="2900" b="1" kern="0" spc="-59" dirty="0">
                <a:solidFill>
                  <a:srgbClr val="272525"/>
                </a:solidFill>
                <a:latin typeface="Petrona Bold" pitchFamily="34" charset="0"/>
                <a:ea typeface="Petrona Bold" pitchFamily="34" charset="-122"/>
                <a:cs typeface="Petrona Bold" pitchFamily="34" charset="-120"/>
              </a:rPr>
              <a:t>Incomplete Data</a:t>
            </a:r>
            <a:endParaRPr lang="en-US" sz="2900" dirty="0"/>
          </a:p>
        </p:txBody>
      </p:sp>
      <p:sp>
        <p:nvSpPr>
          <p:cNvPr id="7" name="Text 4"/>
          <p:cNvSpPr/>
          <p:nvPr/>
        </p:nvSpPr>
        <p:spPr>
          <a:xfrm>
            <a:off x="1530906" y="2966918"/>
            <a:ext cx="2927747" cy="1814036"/>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Limited access to comprehensive fetal health data in developing countries.</a:t>
            </a:r>
            <a:endParaRPr lang="en-US" sz="2200" dirty="0"/>
          </a:p>
        </p:txBody>
      </p:sp>
      <p:sp>
        <p:nvSpPr>
          <p:cNvPr id="8" name="Shape 5"/>
          <p:cNvSpPr/>
          <p:nvPr/>
        </p:nvSpPr>
        <p:spPr>
          <a:xfrm>
            <a:off x="4685467" y="2363153"/>
            <a:ext cx="510302" cy="510302"/>
          </a:xfrm>
          <a:prstGeom prst="roundRect">
            <a:avLst>
              <a:gd name="adj" fmla="val 18669"/>
            </a:avLst>
          </a:prstGeom>
          <a:solidFill>
            <a:srgbClr val="E0D7F4"/>
          </a:solidFill>
          <a:ln w="7620">
            <a:solidFill>
              <a:srgbClr val="C6BDDA"/>
            </a:solidFill>
            <a:prstDash val="solid"/>
          </a:ln>
        </p:spPr>
      </p:sp>
      <p:sp>
        <p:nvSpPr>
          <p:cNvPr id="9" name="Text 6"/>
          <p:cNvSpPr/>
          <p:nvPr/>
        </p:nvSpPr>
        <p:spPr>
          <a:xfrm>
            <a:off x="4838224" y="2431137"/>
            <a:ext cx="204787"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2</a:t>
            </a:r>
            <a:endParaRPr lang="en-US" sz="2900" dirty="0"/>
          </a:p>
        </p:txBody>
      </p:sp>
      <p:sp>
        <p:nvSpPr>
          <p:cNvPr id="10" name="Text 7"/>
          <p:cNvSpPr/>
          <p:nvPr/>
        </p:nvSpPr>
        <p:spPr>
          <a:xfrm>
            <a:off x="5422583" y="2363153"/>
            <a:ext cx="2927747" cy="935355"/>
          </a:xfrm>
          <a:prstGeom prst="rect">
            <a:avLst/>
          </a:prstGeom>
          <a:noFill/>
          <a:ln/>
        </p:spPr>
        <p:txBody>
          <a:bodyPr wrap="square" lIns="0" tIns="0" rIns="0" bIns="0" rtlCol="0" anchor="t"/>
          <a:lstStyle/>
          <a:p>
            <a:pPr marL="0" indent="0">
              <a:lnSpc>
                <a:spcPts val="3650"/>
              </a:lnSpc>
              <a:buNone/>
            </a:pPr>
            <a:r>
              <a:rPr lang="en-US" sz="2900" b="1" kern="0" spc="-59" dirty="0">
                <a:solidFill>
                  <a:srgbClr val="272525"/>
                </a:solidFill>
                <a:latin typeface="Petrona Bold" pitchFamily="34" charset="0"/>
                <a:ea typeface="Petrona Bold" pitchFamily="34" charset="-122"/>
                <a:cs typeface="Petrona Bold" pitchFamily="34" charset="-120"/>
              </a:rPr>
              <a:t>Inconsistent Monitoring</a:t>
            </a:r>
            <a:endParaRPr lang="en-US" sz="2900" dirty="0"/>
          </a:p>
        </p:txBody>
      </p:sp>
      <p:sp>
        <p:nvSpPr>
          <p:cNvPr id="11" name="Text 8"/>
          <p:cNvSpPr/>
          <p:nvPr/>
        </p:nvSpPr>
        <p:spPr>
          <a:xfrm>
            <a:off x="5422583" y="3434596"/>
            <a:ext cx="2927747" cy="1814036"/>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Lack of continuous monitoring in remote areas or under-resourced settings.</a:t>
            </a:r>
            <a:endParaRPr lang="en-US" sz="2200" dirty="0"/>
          </a:p>
        </p:txBody>
      </p:sp>
      <p:sp>
        <p:nvSpPr>
          <p:cNvPr id="12" name="Shape 9"/>
          <p:cNvSpPr/>
          <p:nvPr/>
        </p:nvSpPr>
        <p:spPr>
          <a:xfrm>
            <a:off x="793790" y="5730597"/>
            <a:ext cx="510302" cy="510302"/>
          </a:xfrm>
          <a:prstGeom prst="roundRect">
            <a:avLst>
              <a:gd name="adj" fmla="val 18669"/>
            </a:avLst>
          </a:prstGeom>
          <a:solidFill>
            <a:srgbClr val="E0D7F4"/>
          </a:solidFill>
          <a:ln w="7620">
            <a:solidFill>
              <a:srgbClr val="C6BDDA"/>
            </a:solidFill>
            <a:prstDash val="solid"/>
          </a:ln>
        </p:spPr>
      </p:sp>
      <p:sp>
        <p:nvSpPr>
          <p:cNvPr id="13" name="Text 10"/>
          <p:cNvSpPr/>
          <p:nvPr/>
        </p:nvSpPr>
        <p:spPr>
          <a:xfrm>
            <a:off x="946666" y="5798582"/>
            <a:ext cx="204430" cy="374213"/>
          </a:xfrm>
          <a:prstGeom prst="rect">
            <a:avLst/>
          </a:prstGeom>
          <a:noFill/>
          <a:ln/>
        </p:spPr>
        <p:txBody>
          <a:bodyPr wrap="none" lIns="0" tIns="0" rIns="0" bIns="0" rtlCol="0" anchor="t"/>
          <a:lstStyle/>
          <a:p>
            <a:pPr marL="0" indent="0" algn="ctr">
              <a:lnSpc>
                <a:spcPts val="2900"/>
              </a:lnSpc>
              <a:buNone/>
            </a:pPr>
            <a:r>
              <a:rPr lang="en-US" sz="2900" b="1" kern="0" spc="-59" dirty="0">
                <a:solidFill>
                  <a:srgbClr val="272525"/>
                </a:solidFill>
                <a:latin typeface="Petrona Bold" pitchFamily="34" charset="0"/>
                <a:ea typeface="Petrona Bold" pitchFamily="34" charset="-122"/>
                <a:cs typeface="Petrona Bold" pitchFamily="34" charset="-120"/>
              </a:rPr>
              <a:t>3</a:t>
            </a:r>
            <a:endParaRPr lang="en-US" sz="2900" dirty="0"/>
          </a:p>
        </p:txBody>
      </p:sp>
      <p:sp>
        <p:nvSpPr>
          <p:cNvPr id="14" name="Text 11"/>
          <p:cNvSpPr/>
          <p:nvPr/>
        </p:nvSpPr>
        <p:spPr>
          <a:xfrm>
            <a:off x="1530906" y="5730597"/>
            <a:ext cx="4651891" cy="467678"/>
          </a:xfrm>
          <a:prstGeom prst="rect">
            <a:avLst/>
          </a:prstGeom>
          <a:noFill/>
          <a:ln/>
        </p:spPr>
        <p:txBody>
          <a:bodyPr wrap="none" lIns="0" tIns="0" rIns="0" bIns="0" rtlCol="0" anchor="t"/>
          <a:lstStyle/>
          <a:p>
            <a:pPr marL="0" indent="0">
              <a:lnSpc>
                <a:spcPts val="3650"/>
              </a:lnSpc>
              <a:buNone/>
            </a:pPr>
            <a:r>
              <a:rPr lang="en-US" sz="2900" b="1" kern="0" spc="-59" dirty="0">
                <a:solidFill>
                  <a:srgbClr val="272525"/>
                </a:solidFill>
                <a:latin typeface="Petrona Bold" pitchFamily="34" charset="0"/>
                <a:ea typeface="Petrona Bold" pitchFamily="34" charset="-122"/>
                <a:cs typeface="Petrona Bold" pitchFamily="34" charset="-120"/>
              </a:rPr>
              <a:t>Limited Predictive Accuracy</a:t>
            </a:r>
            <a:endParaRPr lang="en-US" sz="2900" dirty="0"/>
          </a:p>
        </p:txBody>
      </p:sp>
      <p:sp>
        <p:nvSpPr>
          <p:cNvPr id="15" name="Text 12"/>
          <p:cNvSpPr/>
          <p:nvPr/>
        </p:nvSpPr>
        <p:spPr>
          <a:xfrm>
            <a:off x="1530906" y="6334363"/>
            <a:ext cx="6819305" cy="907018"/>
          </a:xfrm>
          <a:prstGeom prst="rect">
            <a:avLst/>
          </a:prstGeom>
          <a:noFill/>
          <a:ln/>
        </p:spPr>
        <p:txBody>
          <a:bodyPr wrap="square" lIns="0" tIns="0" rIns="0" bIns="0" rtlCol="0" anchor="t"/>
          <a:lstStyle/>
          <a:p>
            <a:pPr marL="0" indent="0">
              <a:lnSpc>
                <a:spcPts val="3550"/>
              </a:lnSpc>
              <a:buNone/>
            </a:pPr>
            <a:r>
              <a:rPr lang="en-US" sz="2200" kern="0" spc="-36" dirty="0">
                <a:solidFill>
                  <a:srgbClr val="272525"/>
                </a:solidFill>
                <a:latin typeface="Inter" pitchFamily="34" charset="0"/>
                <a:ea typeface="Inter" pitchFamily="34" charset="-122"/>
                <a:cs typeface="Inter" pitchFamily="34" charset="-120"/>
              </a:rPr>
              <a:t>Current monitoring techniques often struggle to identify subtle signs of distress.</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6991" y="539710"/>
            <a:ext cx="5398056" cy="674727"/>
          </a:xfrm>
          <a:prstGeom prst="rect">
            <a:avLst/>
          </a:prstGeom>
          <a:noFill/>
          <a:ln/>
        </p:spPr>
        <p:txBody>
          <a:bodyPr wrap="none" lIns="0" tIns="0" rIns="0" bIns="0" rtlCol="0" anchor="t"/>
          <a:lstStyle/>
          <a:p>
            <a:pPr marL="0" indent="0">
              <a:lnSpc>
                <a:spcPts val="5300"/>
              </a:lnSpc>
              <a:buNone/>
            </a:pPr>
            <a:r>
              <a:rPr lang="en-US" sz="4250" b="1" kern="0" spc="-85" dirty="0">
                <a:solidFill>
                  <a:srgbClr val="F95F88"/>
                </a:solidFill>
                <a:latin typeface="Petrona Bold" pitchFamily="34" charset="0"/>
                <a:ea typeface="Petrona Bold" pitchFamily="34" charset="-122"/>
                <a:cs typeface="Petrona Bold" pitchFamily="34" charset="-120"/>
              </a:rPr>
              <a:t>Methodology</a:t>
            </a:r>
            <a:endParaRPr lang="en-US" sz="4250" dirty="0"/>
          </a:p>
        </p:txBody>
      </p:sp>
      <p:sp>
        <p:nvSpPr>
          <p:cNvPr id="3" name="Shape 1"/>
          <p:cNvSpPr/>
          <p:nvPr/>
        </p:nvSpPr>
        <p:spPr>
          <a:xfrm>
            <a:off x="7303770" y="1606987"/>
            <a:ext cx="22860" cy="6084927"/>
          </a:xfrm>
          <a:prstGeom prst="roundRect">
            <a:avLst>
              <a:gd name="adj" fmla="val 360644"/>
            </a:avLst>
          </a:prstGeom>
          <a:solidFill>
            <a:srgbClr val="C6BDDA"/>
          </a:solidFill>
          <a:ln/>
        </p:spPr>
      </p:sp>
      <p:sp>
        <p:nvSpPr>
          <p:cNvPr id="4" name="Shape 2"/>
          <p:cNvSpPr/>
          <p:nvPr/>
        </p:nvSpPr>
        <p:spPr>
          <a:xfrm>
            <a:off x="6430268" y="2037040"/>
            <a:ext cx="686991" cy="22860"/>
          </a:xfrm>
          <a:prstGeom prst="roundRect">
            <a:avLst>
              <a:gd name="adj" fmla="val 360644"/>
            </a:avLst>
          </a:prstGeom>
          <a:solidFill>
            <a:srgbClr val="C6BDDA"/>
          </a:solidFill>
          <a:ln/>
        </p:spPr>
      </p:sp>
      <p:sp>
        <p:nvSpPr>
          <p:cNvPr id="5" name="Shape 3"/>
          <p:cNvSpPr/>
          <p:nvPr/>
        </p:nvSpPr>
        <p:spPr>
          <a:xfrm>
            <a:off x="7094399" y="1827728"/>
            <a:ext cx="441603" cy="441603"/>
          </a:xfrm>
          <a:prstGeom prst="roundRect">
            <a:avLst>
              <a:gd name="adj" fmla="val 18669"/>
            </a:avLst>
          </a:prstGeom>
          <a:solidFill>
            <a:srgbClr val="E0D7F4"/>
          </a:solidFill>
          <a:ln w="7620">
            <a:solidFill>
              <a:srgbClr val="C6BDDA"/>
            </a:solidFill>
            <a:prstDash val="solid"/>
          </a:ln>
        </p:spPr>
      </p:sp>
      <p:sp>
        <p:nvSpPr>
          <p:cNvPr id="6" name="Text 4"/>
          <p:cNvSpPr/>
          <p:nvPr/>
        </p:nvSpPr>
        <p:spPr>
          <a:xfrm>
            <a:off x="7249061" y="1886545"/>
            <a:ext cx="132159" cy="323850"/>
          </a:xfrm>
          <a:prstGeom prst="rect">
            <a:avLst/>
          </a:prstGeom>
          <a:noFill/>
          <a:ln/>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1</a:t>
            </a:r>
            <a:endParaRPr lang="en-US" sz="2550" dirty="0"/>
          </a:p>
        </p:txBody>
      </p:sp>
      <p:sp>
        <p:nvSpPr>
          <p:cNvPr id="7" name="Text 5"/>
          <p:cNvSpPr/>
          <p:nvPr/>
        </p:nvSpPr>
        <p:spPr>
          <a:xfrm>
            <a:off x="686991" y="1803202"/>
            <a:ext cx="5548670" cy="785098"/>
          </a:xfrm>
          <a:prstGeom prst="rect">
            <a:avLst/>
          </a:prstGeom>
          <a:noFill/>
          <a:ln/>
        </p:spPr>
        <p:txBody>
          <a:bodyPr wrap="square" lIns="0" tIns="0" rIns="0" bIns="0" rtlCol="0" anchor="t"/>
          <a:lstStyle/>
          <a:p>
            <a:pPr marL="0" indent="0" algn="r">
              <a:lnSpc>
                <a:spcPts val="3050"/>
              </a:lnSpc>
              <a:buNone/>
            </a:pPr>
            <a:r>
              <a:rPr lang="en-US" sz="1900" kern="0" spc="-31" dirty="0">
                <a:solidFill>
                  <a:srgbClr val="272525"/>
                </a:solidFill>
                <a:latin typeface="Inter" pitchFamily="34" charset="0"/>
                <a:ea typeface="Inter" pitchFamily="34" charset="-122"/>
                <a:cs typeface="Inter" pitchFamily="34" charset="-120"/>
              </a:rPr>
              <a:t>Data collection from various sources, including hospitals and research institutions.</a:t>
            </a:r>
            <a:endParaRPr lang="en-US" sz="1900" dirty="0"/>
          </a:p>
        </p:txBody>
      </p:sp>
      <p:sp>
        <p:nvSpPr>
          <p:cNvPr id="8" name="Shape 6"/>
          <p:cNvSpPr/>
          <p:nvPr/>
        </p:nvSpPr>
        <p:spPr>
          <a:xfrm>
            <a:off x="7513141" y="3018353"/>
            <a:ext cx="686991" cy="22860"/>
          </a:xfrm>
          <a:prstGeom prst="roundRect">
            <a:avLst>
              <a:gd name="adj" fmla="val 360644"/>
            </a:avLst>
          </a:prstGeom>
          <a:solidFill>
            <a:srgbClr val="C6BDDA"/>
          </a:solidFill>
          <a:ln/>
        </p:spPr>
      </p:sp>
      <p:sp>
        <p:nvSpPr>
          <p:cNvPr id="9" name="Shape 7"/>
          <p:cNvSpPr/>
          <p:nvPr/>
        </p:nvSpPr>
        <p:spPr>
          <a:xfrm>
            <a:off x="7094399" y="2809042"/>
            <a:ext cx="441603" cy="441603"/>
          </a:xfrm>
          <a:prstGeom prst="roundRect">
            <a:avLst>
              <a:gd name="adj" fmla="val 18669"/>
            </a:avLst>
          </a:prstGeom>
          <a:solidFill>
            <a:srgbClr val="E0D7F4"/>
          </a:solidFill>
          <a:ln w="7620">
            <a:solidFill>
              <a:srgbClr val="C6BDDA"/>
            </a:solidFill>
            <a:prstDash val="solid"/>
          </a:ln>
        </p:spPr>
      </p:sp>
      <p:sp>
        <p:nvSpPr>
          <p:cNvPr id="10" name="Text 8"/>
          <p:cNvSpPr/>
          <p:nvPr/>
        </p:nvSpPr>
        <p:spPr>
          <a:xfrm>
            <a:off x="7226558" y="2867858"/>
            <a:ext cx="177165" cy="323850"/>
          </a:xfrm>
          <a:prstGeom prst="rect">
            <a:avLst/>
          </a:prstGeom>
          <a:noFill/>
          <a:ln/>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2</a:t>
            </a:r>
            <a:endParaRPr lang="en-US" sz="2550" dirty="0"/>
          </a:p>
        </p:txBody>
      </p:sp>
      <p:sp>
        <p:nvSpPr>
          <p:cNvPr id="11" name="Text 9"/>
          <p:cNvSpPr/>
          <p:nvPr/>
        </p:nvSpPr>
        <p:spPr>
          <a:xfrm>
            <a:off x="8394740" y="2784515"/>
            <a:ext cx="5548670" cy="785098"/>
          </a:xfrm>
          <a:prstGeom prst="rect">
            <a:avLst/>
          </a:prstGeom>
          <a:noFill/>
          <a:ln/>
        </p:spPr>
        <p:txBody>
          <a:bodyPr wrap="square" lIns="0" tIns="0" rIns="0" bIns="0" rtlCol="0" anchor="t"/>
          <a:lstStyle/>
          <a:p>
            <a:pPr marL="0" indent="0" algn="l">
              <a:lnSpc>
                <a:spcPts val="3050"/>
              </a:lnSpc>
              <a:buNone/>
            </a:pPr>
            <a:r>
              <a:rPr lang="en-US" sz="1900" kern="0" spc="-31" dirty="0">
                <a:solidFill>
                  <a:srgbClr val="272525"/>
                </a:solidFill>
                <a:latin typeface="Inter" pitchFamily="34" charset="0"/>
                <a:ea typeface="Inter" pitchFamily="34" charset="-122"/>
                <a:cs typeface="Inter" pitchFamily="34" charset="-120"/>
              </a:rPr>
              <a:t>Preprocessing data to handle missing values, outliers, and inconsistent formatting.</a:t>
            </a:r>
            <a:endParaRPr lang="en-US" sz="1900" dirty="0"/>
          </a:p>
        </p:txBody>
      </p:sp>
      <p:sp>
        <p:nvSpPr>
          <p:cNvPr id="12" name="Shape 10"/>
          <p:cNvSpPr/>
          <p:nvPr/>
        </p:nvSpPr>
        <p:spPr>
          <a:xfrm>
            <a:off x="6430268" y="3901559"/>
            <a:ext cx="686991" cy="22860"/>
          </a:xfrm>
          <a:prstGeom prst="roundRect">
            <a:avLst>
              <a:gd name="adj" fmla="val 360644"/>
            </a:avLst>
          </a:prstGeom>
          <a:solidFill>
            <a:srgbClr val="C6BDDA"/>
          </a:solidFill>
          <a:ln/>
        </p:spPr>
      </p:sp>
      <p:sp>
        <p:nvSpPr>
          <p:cNvPr id="13" name="Shape 11"/>
          <p:cNvSpPr/>
          <p:nvPr/>
        </p:nvSpPr>
        <p:spPr>
          <a:xfrm>
            <a:off x="7094399" y="3692247"/>
            <a:ext cx="441603" cy="441603"/>
          </a:xfrm>
          <a:prstGeom prst="roundRect">
            <a:avLst>
              <a:gd name="adj" fmla="val 18669"/>
            </a:avLst>
          </a:prstGeom>
          <a:solidFill>
            <a:srgbClr val="E0D7F4"/>
          </a:solidFill>
          <a:ln w="7620">
            <a:solidFill>
              <a:srgbClr val="C6BDDA"/>
            </a:solidFill>
            <a:prstDash val="solid"/>
          </a:ln>
        </p:spPr>
      </p:sp>
      <p:sp>
        <p:nvSpPr>
          <p:cNvPr id="14" name="Text 12"/>
          <p:cNvSpPr/>
          <p:nvPr/>
        </p:nvSpPr>
        <p:spPr>
          <a:xfrm>
            <a:off x="7226677" y="3751064"/>
            <a:ext cx="176927" cy="323850"/>
          </a:xfrm>
          <a:prstGeom prst="rect">
            <a:avLst/>
          </a:prstGeom>
          <a:noFill/>
          <a:ln/>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3</a:t>
            </a:r>
            <a:endParaRPr lang="en-US" sz="2550" dirty="0"/>
          </a:p>
        </p:txBody>
      </p:sp>
      <p:sp>
        <p:nvSpPr>
          <p:cNvPr id="15" name="Text 13"/>
          <p:cNvSpPr/>
          <p:nvPr/>
        </p:nvSpPr>
        <p:spPr>
          <a:xfrm>
            <a:off x="686991" y="3667720"/>
            <a:ext cx="5548670" cy="1177647"/>
          </a:xfrm>
          <a:prstGeom prst="rect">
            <a:avLst/>
          </a:prstGeom>
          <a:noFill/>
          <a:ln/>
        </p:spPr>
        <p:txBody>
          <a:bodyPr wrap="square" lIns="0" tIns="0" rIns="0" bIns="0" rtlCol="0" anchor="t"/>
          <a:lstStyle/>
          <a:p>
            <a:pPr marL="0" indent="0" algn="r">
              <a:lnSpc>
                <a:spcPts val="3050"/>
              </a:lnSpc>
              <a:buNone/>
            </a:pPr>
            <a:r>
              <a:rPr lang="en-US" sz="1900" kern="0" spc="-31" dirty="0">
                <a:solidFill>
                  <a:srgbClr val="272525"/>
                </a:solidFill>
                <a:latin typeface="Inter" pitchFamily="34" charset="0"/>
                <a:ea typeface="Inter" pitchFamily="34" charset="-122"/>
                <a:cs typeface="Inter" pitchFamily="34" charset="-120"/>
              </a:rPr>
              <a:t>Selecting appropriate machine learning models based on data characteristics and desired outcomes.</a:t>
            </a:r>
            <a:endParaRPr lang="en-US" sz="1900" dirty="0"/>
          </a:p>
        </p:txBody>
      </p:sp>
      <p:sp>
        <p:nvSpPr>
          <p:cNvPr id="16" name="Shape 14"/>
          <p:cNvSpPr/>
          <p:nvPr/>
        </p:nvSpPr>
        <p:spPr>
          <a:xfrm>
            <a:off x="7513141" y="4784884"/>
            <a:ext cx="686991" cy="22860"/>
          </a:xfrm>
          <a:prstGeom prst="roundRect">
            <a:avLst>
              <a:gd name="adj" fmla="val 360644"/>
            </a:avLst>
          </a:prstGeom>
          <a:solidFill>
            <a:srgbClr val="C6BDDA"/>
          </a:solidFill>
          <a:ln/>
        </p:spPr>
      </p:sp>
      <p:sp>
        <p:nvSpPr>
          <p:cNvPr id="17" name="Shape 15"/>
          <p:cNvSpPr/>
          <p:nvPr/>
        </p:nvSpPr>
        <p:spPr>
          <a:xfrm>
            <a:off x="7094399" y="4575572"/>
            <a:ext cx="441603" cy="441603"/>
          </a:xfrm>
          <a:prstGeom prst="roundRect">
            <a:avLst>
              <a:gd name="adj" fmla="val 18669"/>
            </a:avLst>
          </a:prstGeom>
          <a:solidFill>
            <a:srgbClr val="E0D7F4"/>
          </a:solidFill>
          <a:ln w="7620">
            <a:solidFill>
              <a:srgbClr val="C6BDDA"/>
            </a:solidFill>
            <a:prstDash val="solid"/>
          </a:ln>
        </p:spPr>
      </p:sp>
      <p:sp>
        <p:nvSpPr>
          <p:cNvPr id="18" name="Text 16"/>
          <p:cNvSpPr/>
          <p:nvPr/>
        </p:nvSpPr>
        <p:spPr>
          <a:xfrm>
            <a:off x="7231082" y="4634389"/>
            <a:ext cx="168116" cy="323850"/>
          </a:xfrm>
          <a:prstGeom prst="rect">
            <a:avLst/>
          </a:prstGeom>
          <a:noFill/>
          <a:ln/>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4</a:t>
            </a:r>
            <a:endParaRPr lang="en-US" sz="2550" dirty="0"/>
          </a:p>
        </p:txBody>
      </p:sp>
      <p:sp>
        <p:nvSpPr>
          <p:cNvPr id="19" name="Text 17"/>
          <p:cNvSpPr/>
          <p:nvPr/>
        </p:nvSpPr>
        <p:spPr>
          <a:xfrm>
            <a:off x="8394740" y="4551045"/>
            <a:ext cx="5548670" cy="785098"/>
          </a:xfrm>
          <a:prstGeom prst="rect">
            <a:avLst/>
          </a:prstGeom>
          <a:noFill/>
          <a:ln/>
        </p:spPr>
        <p:txBody>
          <a:bodyPr wrap="square" lIns="0" tIns="0" rIns="0" bIns="0" rtlCol="0" anchor="t"/>
          <a:lstStyle/>
          <a:p>
            <a:pPr marL="0" indent="0" algn="l">
              <a:lnSpc>
                <a:spcPts val="3050"/>
              </a:lnSpc>
              <a:buNone/>
            </a:pPr>
            <a:r>
              <a:rPr lang="en-US" sz="1900" kern="0" spc="-31" dirty="0">
                <a:solidFill>
                  <a:srgbClr val="272525"/>
                </a:solidFill>
                <a:latin typeface="Inter" pitchFamily="34" charset="0"/>
                <a:ea typeface="Inter" pitchFamily="34" charset="-122"/>
                <a:cs typeface="Inter" pitchFamily="34" charset="-120"/>
              </a:rPr>
              <a:t>Training selected models on cleaned data to optimize predictive performance.</a:t>
            </a:r>
            <a:endParaRPr lang="en-US" sz="1900" dirty="0"/>
          </a:p>
        </p:txBody>
      </p:sp>
      <p:sp>
        <p:nvSpPr>
          <p:cNvPr id="20" name="Shape 18"/>
          <p:cNvSpPr/>
          <p:nvPr/>
        </p:nvSpPr>
        <p:spPr>
          <a:xfrm>
            <a:off x="6430268" y="5668208"/>
            <a:ext cx="686991" cy="22860"/>
          </a:xfrm>
          <a:prstGeom prst="roundRect">
            <a:avLst>
              <a:gd name="adj" fmla="val 360644"/>
            </a:avLst>
          </a:prstGeom>
          <a:solidFill>
            <a:srgbClr val="C6BDDA"/>
          </a:solidFill>
          <a:ln/>
        </p:spPr>
      </p:sp>
      <p:sp>
        <p:nvSpPr>
          <p:cNvPr id="21" name="Shape 19"/>
          <p:cNvSpPr/>
          <p:nvPr/>
        </p:nvSpPr>
        <p:spPr>
          <a:xfrm>
            <a:off x="7094399" y="5458897"/>
            <a:ext cx="441603" cy="441603"/>
          </a:xfrm>
          <a:prstGeom prst="roundRect">
            <a:avLst>
              <a:gd name="adj" fmla="val 18669"/>
            </a:avLst>
          </a:prstGeom>
          <a:solidFill>
            <a:srgbClr val="E0D7F4"/>
          </a:solidFill>
          <a:ln w="7620">
            <a:solidFill>
              <a:srgbClr val="C6BDDA"/>
            </a:solidFill>
            <a:prstDash val="solid"/>
          </a:ln>
        </p:spPr>
      </p:sp>
      <p:sp>
        <p:nvSpPr>
          <p:cNvPr id="22" name="Text 20"/>
          <p:cNvSpPr/>
          <p:nvPr/>
        </p:nvSpPr>
        <p:spPr>
          <a:xfrm>
            <a:off x="7226439" y="5517713"/>
            <a:ext cx="177522" cy="323850"/>
          </a:xfrm>
          <a:prstGeom prst="rect">
            <a:avLst/>
          </a:prstGeom>
          <a:noFill/>
          <a:ln/>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5</a:t>
            </a:r>
            <a:endParaRPr lang="en-US" sz="2550" dirty="0"/>
          </a:p>
        </p:txBody>
      </p:sp>
      <p:sp>
        <p:nvSpPr>
          <p:cNvPr id="23" name="Text 21"/>
          <p:cNvSpPr/>
          <p:nvPr/>
        </p:nvSpPr>
        <p:spPr>
          <a:xfrm>
            <a:off x="686991" y="5434370"/>
            <a:ext cx="5548670" cy="785098"/>
          </a:xfrm>
          <a:prstGeom prst="rect">
            <a:avLst/>
          </a:prstGeom>
          <a:noFill/>
          <a:ln/>
        </p:spPr>
        <p:txBody>
          <a:bodyPr wrap="square" lIns="0" tIns="0" rIns="0" bIns="0" rtlCol="0" anchor="t"/>
          <a:lstStyle/>
          <a:p>
            <a:pPr marL="0" indent="0" algn="r">
              <a:lnSpc>
                <a:spcPts val="3050"/>
              </a:lnSpc>
              <a:buNone/>
            </a:pPr>
            <a:r>
              <a:rPr lang="en-US" sz="1900" kern="0" spc="-31" dirty="0">
                <a:solidFill>
                  <a:srgbClr val="272525"/>
                </a:solidFill>
                <a:latin typeface="Inter" pitchFamily="34" charset="0"/>
                <a:ea typeface="Inter" pitchFamily="34" charset="-122"/>
                <a:cs typeface="Inter" pitchFamily="34" charset="-120"/>
              </a:rPr>
              <a:t>Evaluating model performance using various metrics, such as accuracy, precision, and recall.</a:t>
            </a:r>
            <a:endParaRPr lang="en-US" sz="1900" dirty="0"/>
          </a:p>
        </p:txBody>
      </p:sp>
      <p:sp>
        <p:nvSpPr>
          <p:cNvPr id="24" name="Shape 22"/>
          <p:cNvSpPr/>
          <p:nvPr/>
        </p:nvSpPr>
        <p:spPr>
          <a:xfrm>
            <a:off x="7513141" y="6551533"/>
            <a:ext cx="686991" cy="22860"/>
          </a:xfrm>
          <a:prstGeom prst="roundRect">
            <a:avLst>
              <a:gd name="adj" fmla="val 360644"/>
            </a:avLst>
          </a:prstGeom>
          <a:solidFill>
            <a:srgbClr val="C6BDDA"/>
          </a:solidFill>
          <a:ln/>
        </p:spPr>
      </p:sp>
      <p:sp>
        <p:nvSpPr>
          <p:cNvPr id="25" name="Shape 23"/>
          <p:cNvSpPr/>
          <p:nvPr/>
        </p:nvSpPr>
        <p:spPr>
          <a:xfrm>
            <a:off x="7094399" y="6342221"/>
            <a:ext cx="441603" cy="441603"/>
          </a:xfrm>
          <a:prstGeom prst="roundRect">
            <a:avLst>
              <a:gd name="adj" fmla="val 18669"/>
            </a:avLst>
          </a:prstGeom>
          <a:solidFill>
            <a:srgbClr val="E0D7F4"/>
          </a:solidFill>
          <a:ln w="7620">
            <a:solidFill>
              <a:srgbClr val="C6BDDA"/>
            </a:solidFill>
            <a:prstDash val="solid"/>
          </a:ln>
        </p:spPr>
      </p:sp>
      <p:sp>
        <p:nvSpPr>
          <p:cNvPr id="26" name="Text 24"/>
          <p:cNvSpPr/>
          <p:nvPr/>
        </p:nvSpPr>
        <p:spPr>
          <a:xfrm>
            <a:off x="7220248" y="6401038"/>
            <a:ext cx="189786" cy="323850"/>
          </a:xfrm>
          <a:prstGeom prst="rect">
            <a:avLst/>
          </a:prstGeom>
          <a:noFill/>
          <a:ln/>
        </p:spPr>
        <p:txBody>
          <a:bodyPr wrap="none" lIns="0" tIns="0" rIns="0" bIns="0" rtlCol="0" anchor="t"/>
          <a:lstStyle/>
          <a:p>
            <a:pPr marL="0" indent="0" algn="ctr">
              <a:lnSpc>
                <a:spcPts val="2550"/>
              </a:lnSpc>
              <a:buNone/>
            </a:pPr>
            <a:r>
              <a:rPr lang="en-US" sz="2550" b="1" kern="0" spc="-51" dirty="0">
                <a:solidFill>
                  <a:srgbClr val="272525"/>
                </a:solidFill>
                <a:latin typeface="Petrona Bold" pitchFamily="34" charset="0"/>
                <a:ea typeface="Petrona Bold" pitchFamily="34" charset="-122"/>
                <a:cs typeface="Petrona Bold" pitchFamily="34" charset="-120"/>
              </a:rPr>
              <a:t>6</a:t>
            </a:r>
            <a:endParaRPr lang="en-US" sz="2550" dirty="0"/>
          </a:p>
        </p:txBody>
      </p:sp>
      <p:sp>
        <p:nvSpPr>
          <p:cNvPr id="27" name="Text 25"/>
          <p:cNvSpPr/>
          <p:nvPr/>
        </p:nvSpPr>
        <p:spPr>
          <a:xfrm>
            <a:off x="8394740" y="6317694"/>
            <a:ext cx="5548670" cy="1177647"/>
          </a:xfrm>
          <a:prstGeom prst="rect">
            <a:avLst/>
          </a:prstGeom>
          <a:noFill/>
          <a:ln/>
        </p:spPr>
        <p:txBody>
          <a:bodyPr wrap="square" lIns="0" tIns="0" rIns="0" bIns="0" rtlCol="0" anchor="t"/>
          <a:lstStyle/>
          <a:p>
            <a:pPr marL="0" indent="0" algn="l">
              <a:lnSpc>
                <a:spcPts val="3050"/>
              </a:lnSpc>
              <a:buNone/>
            </a:pPr>
            <a:r>
              <a:rPr lang="en-US" sz="1900" kern="0" spc="-31" dirty="0">
                <a:solidFill>
                  <a:srgbClr val="272525"/>
                </a:solidFill>
                <a:latin typeface="Inter" pitchFamily="34" charset="0"/>
                <a:ea typeface="Inter" pitchFamily="34" charset="-122"/>
                <a:cs typeface="Inter" pitchFamily="34" charset="-120"/>
              </a:rPr>
              <a:t>Deploying the trained model to real-world settings, allowing for continuous prediction and monitoring.</a:t>
            </a:r>
            <a:endParaRPr lang="en-US" sz="1900" dirty="0"/>
          </a:p>
        </p:txBody>
      </p:sp>
      <p:sp>
        <p:nvSpPr>
          <p:cNvPr id="28" name="Rectangle 27">
            <a:extLst>
              <a:ext uri="{FF2B5EF4-FFF2-40B4-BE49-F238E27FC236}">
                <a16:creationId xmlns:a16="http://schemas.microsoft.com/office/drawing/2014/main" id="{620AB176-2877-A241-840F-EB585D8B5B9E}"/>
              </a:ext>
            </a:extLst>
          </p:cNvPr>
          <p:cNvSpPr/>
          <p:nvPr/>
        </p:nvSpPr>
        <p:spPr>
          <a:xfrm>
            <a:off x="12375715" y="7440460"/>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632" y="716042"/>
            <a:ext cx="5596176" cy="699492"/>
          </a:xfrm>
          <a:prstGeom prst="rect">
            <a:avLst/>
          </a:prstGeom>
          <a:noFill/>
          <a:ln/>
        </p:spPr>
        <p:txBody>
          <a:bodyPr wrap="none" lIns="0" tIns="0" rIns="0" bIns="0" rtlCol="0" anchor="t"/>
          <a:lstStyle/>
          <a:p>
            <a:pPr marL="0" indent="0">
              <a:lnSpc>
                <a:spcPts val="5500"/>
              </a:lnSpc>
              <a:buNone/>
            </a:pPr>
            <a:r>
              <a:rPr lang="en-US" sz="4400" b="1" kern="0" spc="-88" dirty="0">
                <a:solidFill>
                  <a:srgbClr val="F95F88"/>
                </a:solidFill>
                <a:latin typeface="Petrona Bold" pitchFamily="34" charset="0"/>
                <a:ea typeface="Petrona Bold" pitchFamily="34" charset="-122"/>
                <a:cs typeface="Petrona Bold" pitchFamily="34" charset="-120"/>
              </a:rPr>
              <a:t>Models Used</a:t>
            </a:r>
            <a:endParaRPr lang="en-US" sz="4400" dirty="0"/>
          </a:p>
        </p:txBody>
      </p:sp>
      <p:sp>
        <p:nvSpPr>
          <p:cNvPr id="4" name="Shape 1"/>
          <p:cNvSpPr/>
          <p:nvPr/>
        </p:nvSpPr>
        <p:spPr>
          <a:xfrm>
            <a:off x="6198632" y="1720691"/>
            <a:ext cx="3758089" cy="2591276"/>
          </a:xfrm>
          <a:prstGeom prst="roundRect">
            <a:avLst>
              <a:gd name="adj" fmla="val 3298"/>
            </a:avLst>
          </a:prstGeom>
          <a:solidFill>
            <a:srgbClr val="E0D7F4"/>
          </a:solidFill>
          <a:ln w="7620">
            <a:solidFill>
              <a:srgbClr val="C6BDDA"/>
            </a:solidFill>
            <a:prstDash val="solid"/>
          </a:ln>
        </p:spPr>
      </p:sp>
      <p:sp>
        <p:nvSpPr>
          <p:cNvPr id="5" name="Text 2"/>
          <p:cNvSpPr/>
          <p:nvPr/>
        </p:nvSpPr>
        <p:spPr>
          <a:xfrm>
            <a:off x="6409730" y="1931789"/>
            <a:ext cx="3335893" cy="419695"/>
          </a:xfrm>
          <a:prstGeom prst="rect">
            <a:avLst/>
          </a:prstGeom>
          <a:noFill/>
          <a:ln/>
        </p:spPr>
        <p:txBody>
          <a:bodyPr wrap="none" lIns="0" tIns="0" rIns="0" bIns="0" rtlCol="0" anchor="t"/>
          <a:lstStyle/>
          <a:p>
            <a:pPr marL="0" indent="0">
              <a:lnSpc>
                <a:spcPts val="3300"/>
              </a:lnSpc>
              <a:buNone/>
            </a:pPr>
            <a:r>
              <a:rPr lang="en-US" sz="2600" b="1" kern="0" spc="-53" dirty="0">
                <a:solidFill>
                  <a:srgbClr val="272525"/>
                </a:solidFill>
                <a:latin typeface="Petrona Bold" pitchFamily="34" charset="0"/>
                <a:ea typeface="Petrona Bold" pitchFamily="34" charset="-122"/>
                <a:cs typeface="Petrona Bold" pitchFamily="34" charset="-120"/>
              </a:rPr>
              <a:t>Gradient Boosting</a:t>
            </a:r>
            <a:endParaRPr lang="en-US" sz="2600" dirty="0"/>
          </a:p>
        </p:txBody>
      </p:sp>
      <p:sp>
        <p:nvSpPr>
          <p:cNvPr id="6" name="Text 3"/>
          <p:cNvSpPr/>
          <p:nvPr/>
        </p:nvSpPr>
        <p:spPr>
          <a:xfrm>
            <a:off x="6409730" y="2473523"/>
            <a:ext cx="3335893" cy="1627346"/>
          </a:xfrm>
          <a:prstGeom prst="rect">
            <a:avLst/>
          </a:prstGeom>
          <a:noFill/>
          <a:ln/>
        </p:spPr>
        <p:txBody>
          <a:bodyPr wrap="square" lIns="0" tIns="0" rIns="0" bIns="0" rtlCol="0" anchor="t"/>
          <a:lstStyle/>
          <a:p>
            <a:pPr marL="0" indent="0">
              <a:lnSpc>
                <a:spcPts val="3200"/>
              </a:lnSpc>
              <a:buNone/>
            </a:pPr>
            <a:r>
              <a:rPr lang="en-US" sz="2000" kern="0" spc="-32" dirty="0">
                <a:solidFill>
                  <a:srgbClr val="272525"/>
                </a:solidFill>
                <a:latin typeface="Inter" pitchFamily="34" charset="0"/>
                <a:ea typeface="Inter" pitchFamily="34" charset="-122"/>
                <a:cs typeface="Inter" pitchFamily="34" charset="-120"/>
              </a:rPr>
              <a:t>An ensemble learning method that combines multiple weak learners to make accurate predictions.</a:t>
            </a:r>
            <a:endParaRPr lang="en-US" sz="2000" dirty="0"/>
          </a:p>
        </p:txBody>
      </p:sp>
      <p:sp>
        <p:nvSpPr>
          <p:cNvPr id="7" name="Shape 4"/>
          <p:cNvSpPr/>
          <p:nvPr/>
        </p:nvSpPr>
        <p:spPr>
          <a:xfrm>
            <a:off x="10160198" y="1720691"/>
            <a:ext cx="3758089" cy="2591276"/>
          </a:xfrm>
          <a:prstGeom prst="roundRect">
            <a:avLst>
              <a:gd name="adj" fmla="val 3298"/>
            </a:avLst>
          </a:prstGeom>
          <a:solidFill>
            <a:srgbClr val="E0D7F4"/>
          </a:solidFill>
          <a:ln w="7620">
            <a:solidFill>
              <a:srgbClr val="C6BDDA"/>
            </a:solidFill>
            <a:prstDash val="solid"/>
          </a:ln>
        </p:spPr>
      </p:sp>
      <p:sp>
        <p:nvSpPr>
          <p:cNvPr id="8" name="Text 5"/>
          <p:cNvSpPr/>
          <p:nvPr/>
        </p:nvSpPr>
        <p:spPr>
          <a:xfrm>
            <a:off x="10371296" y="1931789"/>
            <a:ext cx="3335893" cy="419695"/>
          </a:xfrm>
          <a:prstGeom prst="rect">
            <a:avLst/>
          </a:prstGeom>
          <a:noFill/>
          <a:ln/>
        </p:spPr>
        <p:txBody>
          <a:bodyPr wrap="none" lIns="0" tIns="0" rIns="0" bIns="0" rtlCol="0" anchor="t"/>
          <a:lstStyle/>
          <a:p>
            <a:pPr marL="0" indent="0">
              <a:lnSpc>
                <a:spcPts val="3300"/>
              </a:lnSpc>
              <a:buNone/>
            </a:pPr>
            <a:r>
              <a:rPr lang="en-US" sz="2600" b="1" kern="0" spc="-53" dirty="0">
                <a:solidFill>
                  <a:srgbClr val="272525"/>
                </a:solidFill>
                <a:latin typeface="Petrona Bold" pitchFamily="34" charset="0"/>
                <a:ea typeface="Petrona Bold" pitchFamily="34" charset="-122"/>
                <a:cs typeface="Petrona Bold" pitchFamily="34" charset="-120"/>
              </a:rPr>
              <a:t>Logistic Regression</a:t>
            </a:r>
            <a:endParaRPr lang="en-US" sz="2600" dirty="0"/>
          </a:p>
        </p:txBody>
      </p:sp>
      <p:sp>
        <p:nvSpPr>
          <p:cNvPr id="9" name="Text 6"/>
          <p:cNvSpPr/>
          <p:nvPr/>
        </p:nvSpPr>
        <p:spPr>
          <a:xfrm>
            <a:off x="10371296" y="2473523"/>
            <a:ext cx="3335893" cy="1627346"/>
          </a:xfrm>
          <a:prstGeom prst="rect">
            <a:avLst/>
          </a:prstGeom>
          <a:noFill/>
          <a:ln/>
        </p:spPr>
        <p:txBody>
          <a:bodyPr wrap="square" lIns="0" tIns="0" rIns="0" bIns="0" rtlCol="0" anchor="t"/>
          <a:lstStyle/>
          <a:p>
            <a:pPr marL="0" indent="0">
              <a:lnSpc>
                <a:spcPts val="3200"/>
              </a:lnSpc>
              <a:buNone/>
            </a:pPr>
            <a:r>
              <a:rPr lang="en-US" sz="2000" kern="0" spc="-32" dirty="0">
                <a:solidFill>
                  <a:srgbClr val="272525"/>
                </a:solidFill>
                <a:latin typeface="Inter" pitchFamily="34" charset="0"/>
                <a:ea typeface="Inter" pitchFamily="34" charset="-122"/>
                <a:cs typeface="Inter" pitchFamily="34" charset="-120"/>
              </a:rPr>
              <a:t>A statistical model used for predicting binary outcomes, such as the presence or absence of fetal distress.</a:t>
            </a:r>
            <a:endParaRPr lang="en-US" sz="2000" dirty="0"/>
          </a:p>
        </p:txBody>
      </p:sp>
      <p:sp>
        <p:nvSpPr>
          <p:cNvPr id="10" name="Shape 7"/>
          <p:cNvSpPr/>
          <p:nvPr/>
        </p:nvSpPr>
        <p:spPr>
          <a:xfrm>
            <a:off x="6198632" y="4515445"/>
            <a:ext cx="3758089" cy="2998113"/>
          </a:xfrm>
          <a:prstGeom prst="roundRect">
            <a:avLst>
              <a:gd name="adj" fmla="val 2851"/>
            </a:avLst>
          </a:prstGeom>
          <a:solidFill>
            <a:srgbClr val="E0D7F4"/>
          </a:solidFill>
          <a:ln w="7620">
            <a:solidFill>
              <a:srgbClr val="C6BDDA"/>
            </a:solidFill>
            <a:prstDash val="solid"/>
          </a:ln>
        </p:spPr>
      </p:sp>
      <p:sp>
        <p:nvSpPr>
          <p:cNvPr id="11" name="Text 8"/>
          <p:cNvSpPr/>
          <p:nvPr/>
        </p:nvSpPr>
        <p:spPr>
          <a:xfrm>
            <a:off x="6409730" y="4726543"/>
            <a:ext cx="3335893" cy="419695"/>
          </a:xfrm>
          <a:prstGeom prst="rect">
            <a:avLst/>
          </a:prstGeom>
          <a:noFill/>
          <a:ln/>
        </p:spPr>
        <p:txBody>
          <a:bodyPr wrap="none" lIns="0" tIns="0" rIns="0" bIns="0" rtlCol="0" anchor="t"/>
          <a:lstStyle/>
          <a:p>
            <a:pPr marL="0" indent="0">
              <a:lnSpc>
                <a:spcPts val="3300"/>
              </a:lnSpc>
              <a:buNone/>
            </a:pPr>
            <a:r>
              <a:rPr lang="en-US" sz="2600" b="1" kern="0" spc="-53" dirty="0">
                <a:solidFill>
                  <a:srgbClr val="272525"/>
                </a:solidFill>
                <a:latin typeface="Petrona Bold" pitchFamily="34" charset="0"/>
                <a:ea typeface="Petrona Bold" pitchFamily="34" charset="-122"/>
                <a:cs typeface="Petrona Bold" pitchFamily="34" charset="-120"/>
              </a:rPr>
              <a:t>SVM</a:t>
            </a:r>
            <a:endParaRPr lang="en-US" sz="2600" dirty="0"/>
          </a:p>
        </p:txBody>
      </p:sp>
      <p:sp>
        <p:nvSpPr>
          <p:cNvPr id="12" name="Text 9"/>
          <p:cNvSpPr/>
          <p:nvPr/>
        </p:nvSpPr>
        <p:spPr>
          <a:xfrm>
            <a:off x="6409730" y="5268278"/>
            <a:ext cx="3335893" cy="2034183"/>
          </a:xfrm>
          <a:prstGeom prst="rect">
            <a:avLst/>
          </a:prstGeom>
          <a:noFill/>
          <a:ln/>
        </p:spPr>
        <p:txBody>
          <a:bodyPr wrap="square" lIns="0" tIns="0" rIns="0" bIns="0" rtlCol="0" anchor="t"/>
          <a:lstStyle/>
          <a:p>
            <a:pPr marL="0" indent="0">
              <a:lnSpc>
                <a:spcPts val="3200"/>
              </a:lnSpc>
              <a:buNone/>
            </a:pPr>
            <a:r>
              <a:rPr lang="en-US" sz="2000" kern="0" spc="-32" dirty="0">
                <a:solidFill>
                  <a:srgbClr val="272525"/>
                </a:solidFill>
                <a:latin typeface="Inter" pitchFamily="34" charset="0"/>
                <a:ea typeface="Inter" pitchFamily="34" charset="-122"/>
                <a:cs typeface="Inter" pitchFamily="34" charset="-120"/>
              </a:rPr>
              <a:t>A powerful machine learning technique that finds the optimal hyperplane to separate data into distinct classes.</a:t>
            </a:r>
            <a:endParaRPr lang="en-US" sz="2000" dirty="0"/>
          </a:p>
        </p:txBody>
      </p:sp>
      <p:sp>
        <p:nvSpPr>
          <p:cNvPr id="13" name="Shape 10"/>
          <p:cNvSpPr/>
          <p:nvPr/>
        </p:nvSpPr>
        <p:spPr>
          <a:xfrm>
            <a:off x="10160198" y="4515445"/>
            <a:ext cx="3758089" cy="2998113"/>
          </a:xfrm>
          <a:prstGeom prst="roundRect">
            <a:avLst>
              <a:gd name="adj" fmla="val 2851"/>
            </a:avLst>
          </a:prstGeom>
          <a:solidFill>
            <a:srgbClr val="E0D7F4"/>
          </a:solidFill>
          <a:ln w="7620">
            <a:solidFill>
              <a:srgbClr val="C6BDDA"/>
            </a:solidFill>
            <a:prstDash val="solid"/>
          </a:ln>
        </p:spPr>
      </p:sp>
      <p:sp>
        <p:nvSpPr>
          <p:cNvPr id="14" name="Text 11"/>
          <p:cNvSpPr/>
          <p:nvPr/>
        </p:nvSpPr>
        <p:spPr>
          <a:xfrm>
            <a:off x="10371296" y="4726543"/>
            <a:ext cx="3335893" cy="419695"/>
          </a:xfrm>
          <a:prstGeom prst="rect">
            <a:avLst/>
          </a:prstGeom>
          <a:noFill/>
          <a:ln/>
        </p:spPr>
        <p:txBody>
          <a:bodyPr wrap="none" lIns="0" tIns="0" rIns="0" bIns="0" rtlCol="0" anchor="t"/>
          <a:lstStyle/>
          <a:p>
            <a:pPr marL="0" indent="0">
              <a:lnSpc>
                <a:spcPts val="3300"/>
              </a:lnSpc>
              <a:buNone/>
            </a:pPr>
            <a:r>
              <a:rPr lang="en-US" sz="2600" b="1" kern="0" spc="-53" dirty="0">
                <a:solidFill>
                  <a:srgbClr val="272525"/>
                </a:solidFill>
                <a:latin typeface="Petrona Bold" pitchFamily="34" charset="0"/>
                <a:ea typeface="Petrona Bold" pitchFamily="34" charset="-122"/>
                <a:cs typeface="Petrona Bold" pitchFamily="34" charset="-120"/>
              </a:rPr>
              <a:t>Random Forest</a:t>
            </a:r>
            <a:endParaRPr lang="en-US" sz="2600" dirty="0"/>
          </a:p>
        </p:txBody>
      </p:sp>
      <p:sp>
        <p:nvSpPr>
          <p:cNvPr id="15" name="Text 12"/>
          <p:cNvSpPr/>
          <p:nvPr/>
        </p:nvSpPr>
        <p:spPr>
          <a:xfrm>
            <a:off x="10371296" y="5268278"/>
            <a:ext cx="3335893" cy="2034183"/>
          </a:xfrm>
          <a:prstGeom prst="rect">
            <a:avLst/>
          </a:prstGeom>
          <a:noFill/>
          <a:ln/>
        </p:spPr>
        <p:txBody>
          <a:bodyPr wrap="square" lIns="0" tIns="0" rIns="0" bIns="0" rtlCol="0" anchor="t"/>
          <a:lstStyle/>
          <a:p>
            <a:pPr marL="0" indent="0">
              <a:lnSpc>
                <a:spcPts val="3200"/>
              </a:lnSpc>
              <a:buNone/>
            </a:pPr>
            <a:r>
              <a:rPr lang="en-US" sz="2000" kern="0" spc="-32" dirty="0">
                <a:solidFill>
                  <a:srgbClr val="272525"/>
                </a:solidFill>
                <a:latin typeface="Inter" pitchFamily="34" charset="0"/>
                <a:ea typeface="Inter" pitchFamily="34" charset="-122"/>
                <a:cs typeface="Inter" pitchFamily="34" charset="-120"/>
              </a:rPr>
              <a:t>An ensemble learning technique that uses multiple decision trees to improve predictive accuracy and reduce overfitting.</a:t>
            </a:r>
            <a:endParaRPr lang="en-US" sz="2000" dirty="0"/>
          </a:p>
        </p:txBody>
      </p:sp>
      <p:sp>
        <p:nvSpPr>
          <p:cNvPr id="16" name="Rectangle 15">
            <a:extLst>
              <a:ext uri="{FF2B5EF4-FFF2-40B4-BE49-F238E27FC236}">
                <a16:creationId xmlns:a16="http://schemas.microsoft.com/office/drawing/2014/main" id="{99EC5D53-FA82-1FC3-A746-7FF990E3EF21}"/>
              </a:ext>
            </a:extLst>
          </p:cNvPr>
          <p:cNvSpPr/>
          <p:nvPr/>
        </p:nvSpPr>
        <p:spPr>
          <a:xfrm>
            <a:off x="12463398" y="7635598"/>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6280" y="562689"/>
            <a:ext cx="5627965" cy="703421"/>
          </a:xfrm>
          <a:prstGeom prst="rect">
            <a:avLst/>
          </a:prstGeom>
          <a:noFill/>
          <a:ln/>
        </p:spPr>
        <p:txBody>
          <a:bodyPr wrap="none" lIns="0" tIns="0" rIns="0" bIns="0" rtlCol="0" anchor="t"/>
          <a:lstStyle/>
          <a:p>
            <a:pPr marL="0" indent="0">
              <a:lnSpc>
                <a:spcPts val="5500"/>
              </a:lnSpc>
              <a:buNone/>
            </a:pPr>
            <a:r>
              <a:rPr lang="en-US" sz="4400" b="1" kern="0" spc="-89" dirty="0">
                <a:solidFill>
                  <a:srgbClr val="F95F88"/>
                </a:solidFill>
                <a:latin typeface="Petrona Bold" pitchFamily="34" charset="0"/>
                <a:ea typeface="Petrona Bold" pitchFamily="34" charset="-122"/>
                <a:cs typeface="Petrona Bold" pitchFamily="34" charset="-120"/>
              </a:rPr>
              <a:t>Interface</a:t>
            </a:r>
            <a:endParaRPr lang="en-US" sz="4400" dirty="0"/>
          </a:p>
        </p:txBody>
      </p:sp>
      <p:sp>
        <p:nvSpPr>
          <p:cNvPr id="3" name="Shape 1"/>
          <p:cNvSpPr/>
          <p:nvPr/>
        </p:nvSpPr>
        <p:spPr>
          <a:xfrm>
            <a:off x="716280" y="1675328"/>
            <a:ext cx="6496645" cy="5992892"/>
          </a:xfrm>
          <a:prstGeom prst="roundRect">
            <a:avLst>
              <a:gd name="adj" fmla="val 1434"/>
            </a:avLst>
          </a:prstGeom>
          <a:solidFill>
            <a:srgbClr val="E0D7F4"/>
          </a:solidFill>
          <a:ln w="7620">
            <a:solidFill>
              <a:srgbClr val="C6BDDA"/>
            </a:solidFill>
            <a:prstDash val="solid"/>
          </a:ln>
        </p:spPr>
      </p:sp>
      <p:sp>
        <p:nvSpPr>
          <p:cNvPr id="4" name="Text 2"/>
          <p:cNvSpPr/>
          <p:nvPr/>
        </p:nvSpPr>
        <p:spPr>
          <a:xfrm>
            <a:off x="928449" y="1887498"/>
            <a:ext cx="6072307" cy="818674"/>
          </a:xfrm>
          <a:prstGeom prst="rect">
            <a:avLst/>
          </a:prstGeom>
          <a:noFill/>
          <a:ln/>
        </p:spPr>
        <p:txBody>
          <a:bodyPr wrap="square" lIns="0" tIns="0" rIns="0" bIns="0" rtlCol="0" anchor="t"/>
          <a:lstStyle/>
          <a:p>
            <a:pPr marL="342900" indent="-342900" algn="l">
              <a:lnSpc>
                <a:spcPts val="2550"/>
              </a:lnSpc>
              <a:buSzPct val="100000"/>
              <a:buChar char="•"/>
            </a:pPr>
            <a:r>
              <a:rPr lang="en-US" sz="1600" kern="0" spc="-32" dirty="0">
                <a:solidFill>
                  <a:srgbClr val="272525"/>
                </a:solidFill>
                <a:latin typeface="Inter" pitchFamily="34" charset="0"/>
                <a:ea typeface="Inter" pitchFamily="34" charset="-122"/>
                <a:cs typeface="Inter" pitchFamily="34" charset="-120"/>
              </a:rPr>
              <a:t>Designing a user-friendly interface that enables intuitive interaction with the deployed models.</a:t>
            </a:r>
            <a:endParaRPr lang="en-US" sz="1600" dirty="0"/>
          </a:p>
        </p:txBody>
      </p:sp>
      <p:sp>
        <p:nvSpPr>
          <p:cNvPr id="5" name="Text 3"/>
          <p:cNvSpPr/>
          <p:nvPr/>
        </p:nvSpPr>
        <p:spPr>
          <a:xfrm>
            <a:off x="928449" y="2777728"/>
            <a:ext cx="6072307" cy="1637348"/>
          </a:xfrm>
          <a:prstGeom prst="rect">
            <a:avLst/>
          </a:prstGeom>
          <a:noFill/>
          <a:ln/>
        </p:spPr>
        <p:txBody>
          <a:bodyPr wrap="square" lIns="0" tIns="0" rIns="0" bIns="0" rtlCol="0" anchor="t"/>
          <a:lstStyle/>
          <a:p>
            <a:pPr marL="342900" indent="-342900" algn="l">
              <a:lnSpc>
                <a:spcPts val="2550"/>
              </a:lnSpc>
              <a:buSzPct val="100000"/>
              <a:buChar char="•"/>
            </a:pPr>
            <a:r>
              <a:rPr lang="en-US" sz="1600" kern="0" spc="-32" dirty="0">
                <a:solidFill>
                  <a:srgbClr val="272525"/>
                </a:solidFill>
                <a:latin typeface="Inter" pitchFamily="34" charset="0"/>
                <a:ea typeface="Inter" pitchFamily="34" charset="-122"/>
                <a:cs typeface="Inter" pitchFamily="34" charset="-120"/>
              </a:rPr>
              <a:t>Allowing users to input vital parameters such as heart rate, movement, oxygen levels, temperature, blood pressure, and respiration rate for predictions.</a:t>
            </a:r>
            <a:endParaRPr lang="en-US" sz="1600" dirty="0"/>
          </a:p>
        </p:txBody>
      </p:sp>
      <p:sp>
        <p:nvSpPr>
          <p:cNvPr id="6" name="Text 4"/>
          <p:cNvSpPr/>
          <p:nvPr/>
        </p:nvSpPr>
        <p:spPr>
          <a:xfrm>
            <a:off x="928449" y="4486632"/>
            <a:ext cx="6072307" cy="818674"/>
          </a:xfrm>
          <a:prstGeom prst="rect">
            <a:avLst/>
          </a:prstGeom>
          <a:noFill/>
          <a:ln/>
        </p:spPr>
        <p:txBody>
          <a:bodyPr wrap="square" lIns="0" tIns="0" rIns="0" bIns="0" rtlCol="0" anchor="t"/>
          <a:lstStyle/>
          <a:p>
            <a:pPr marL="342900" indent="-342900" algn="l">
              <a:lnSpc>
                <a:spcPts val="2550"/>
              </a:lnSpc>
              <a:buSzPct val="100000"/>
              <a:buChar char="•"/>
            </a:pPr>
            <a:r>
              <a:rPr lang="en-US" sz="1600" kern="0" spc="-32" dirty="0">
                <a:solidFill>
                  <a:srgbClr val="272525"/>
                </a:solidFill>
                <a:latin typeface="Inter" pitchFamily="34" charset="0"/>
                <a:ea typeface="Inter" pitchFamily="34" charset="-122"/>
                <a:cs typeface="Inter" pitchFamily="34" charset="-120"/>
              </a:rPr>
              <a:t>Incorporating a </a:t>
            </a:r>
            <a:r>
              <a:rPr lang="en-US" sz="1600" b="1" kern="0" spc="-32" dirty="0">
                <a:solidFill>
                  <a:srgbClr val="272525"/>
                </a:solidFill>
                <a:latin typeface="Inter" pitchFamily="34" charset="0"/>
                <a:ea typeface="Inter" pitchFamily="34" charset="-122"/>
                <a:cs typeface="Inter" pitchFamily="34" charset="-120"/>
              </a:rPr>
              <a:t>Predict</a:t>
            </a:r>
            <a:r>
              <a:rPr lang="en-US" sz="1600" kern="0" spc="-32" dirty="0">
                <a:solidFill>
                  <a:srgbClr val="272525"/>
                </a:solidFill>
                <a:latin typeface="Inter" pitchFamily="34" charset="0"/>
                <a:ea typeface="Inter" pitchFamily="34" charset="-122"/>
                <a:cs typeface="Inter" pitchFamily="34" charset="-120"/>
              </a:rPr>
              <a:t> button to initiate model processing for health status evaluation.</a:t>
            </a:r>
            <a:endParaRPr lang="en-US" sz="1600" dirty="0"/>
          </a:p>
        </p:txBody>
      </p:sp>
      <p:sp>
        <p:nvSpPr>
          <p:cNvPr id="7" name="Text 5"/>
          <p:cNvSpPr/>
          <p:nvPr/>
        </p:nvSpPr>
        <p:spPr>
          <a:xfrm>
            <a:off x="928449" y="5376863"/>
            <a:ext cx="6072307" cy="818674"/>
          </a:xfrm>
          <a:prstGeom prst="rect">
            <a:avLst/>
          </a:prstGeom>
          <a:noFill/>
          <a:ln/>
        </p:spPr>
        <p:txBody>
          <a:bodyPr wrap="square" lIns="0" tIns="0" rIns="0" bIns="0" rtlCol="0" anchor="t"/>
          <a:lstStyle/>
          <a:p>
            <a:pPr marL="342900" indent="-342900" algn="l">
              <a:lnSpc>
                <a:spcPts val="2550"/>
              </a:lnSpc>
              <a:buSzPct val="100000"/>
              <a:buChar char="•"/>
            </a:pPr>
            <a:r>
              <a:rPr lang="en-US" sz="1600" kern="0" spc="-32" dirty="0">
                <a:solidFill>
                  <a:srgbClr val="272525"/>
                </a:solidFill>
                <a:latin typeface="Inter" pitchFamily="34" charset="0"/>
                <a:ea typeface="Inter" pitchFamily="34" charset="-122"/>
                <a:cs typeface="Inter" pitchFamily="34" charset="-120"/>
              </a:rPr>
              <a:t>Displaying real-time predictions based on the entered data for better decision-making.</a:t>
            </a:r>
            <a:endParaRPr lang="en-US" sz="1600" dirty="0"/>
          </a:p>
        </p:txBody>
      </p:sp>
      <p:sp>
        <p:nvSpPr>
          <p:cNvPr id="8" name="Shape 6"/>
          <p:cNvSpPr/>
          <p:nvPr/>
        </p:nvSpPr>
        <p:spPr>
          <a:xfrm>
            <a:off x="7417475" y="1675328"/>
            <a:ext cx="6496645" cy="5992892"/>
          </a:xfrm>
          <a:prstGeom prst="roundRect">
            <a:avLst>
              <a:gd name="adj" fmla="val 1434"/>
            </a:avLst>
          </a:prstGeom>
          <a:solidFill>
            <a:srgbClr val="E0D7F4"/>
          </a:solidFill>
          <a:ln w="7620">
            <a:solidFill>
              <a:srgbClr val="C6BDDA"/>
            </a:solidFill>
            <a:prstDash val="solid"/>
          </a:ln>
        </p:spPr>
      </p:sp>
      <p:pic>
        <p:nvPicPr>
          <p:cNvPr id="9" name="Image 0" descr="preencoded.png"/>
          <p:cNvPicPr>
            <a:picLocks noChangeAspect="1"/>
          </p:cNvPicPr>
          <p:nvPr/>
        </p:nvPicPr>
        <p:blipFill>
          <a:blip r:embed="rId3"/>
          <a:stretch>
            <a:fillRect/>
          </a:stretch>
        </p:blipFill>
        <p:spPr>
          <a:xfrm>
            <a:off x="9073039" y="1887498"/>
            <a:ext cx="3185398" cy="5010983"/>
          </a:xfrm>
          <a:prstGeom prst="rect">
            <a:avLst/>
          </a:prstGeom>
        </p:spPr>
      </p:pic>
      <p:sp>
        <p:nvSpPr>
          <p:cNvPr id="10" name="Text 7"/>
          <p:cNvSpPr/>
          <p:nvPr/>
        </p:nvSpPr>
        <p:spPr>
          <a:xfrm>
            <a:off x="7629644" y="7128629"/>
            <a:ext cx="6072307" cy="327422"/>
          </a:xfrm>
          <a:prstGeom prst="rect">
            <a:avLst/>
          </a:prstGeom>
          <a:noFill/>
          <a:ln/>
        </p:spPr>
        <p:txBody>
          <a:bodyPr wrap="none" lIns="0" tIns="0" rIns="0" bIns="0" rtlCol="0" anchor="t"/>
          <a:lstStyle/>
          <a:p>
            <a:pPr marL="0" indent="0">
              <a:lnSpc>
                <a:spcPts val="2550"/>
              </a:lnSpc>
              <a:buNone/>
            </a:pPr>
            <a:endParaRPr lang="en-US" sz="1600" dirty="0"/>
          </a:p>
        </p:txBody>
      </p:sp>
      <p:sp>
        <p:nvSpPr>
          <p:cNvPr id="11" name="Rectangle 10">
            <a:extLst>
              <a:ext uri="{FF2B5EF4-FFF2-40B4-BE49-F238E27FC236}">
                <a16:creationId xmlns:a16="http://schemas.microsoft.com/office/drawing/2014/main" id="{4B7296F3-87E4-5BFD-5C80-8C23E46495C9}"/>
              </a:ext>
            </a:extLst>
          </p:cNvPr>
          <p:cNvSpPr/>
          <p:nvPr/>
        </p:nvSpPr>
        <p:spPr>
          <a:xfrm>
            <a:off x="12574608" y="7686199"/>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5666" y="444460"/>
            <a:ext cx="5110877" cy="555546"/>
          </a:xfrm>
          <a:prstGeom prst="rect">
            <a:avLst/>
          </a:prstGeom>
          <a:noFill/>
          <a:ln/>
        </p:spPr>
        <p:txBody>
          <a:bodyPr wrap="none" lIns="0" tIns="0" rIns="0" bIns="0" rtlCol="0" anchor="t"/>
          <a:lstStyle/>
          <a:p>
            <a:pPr marL="0" indent="0">
              <a:lnSpc>
                <a:spcPts val="4350"/>
              </a:lnSpc>
              <a:buNone/>
            </a:pPr>
            <a:r>
              <a:rPr lang="en-US" sz="3500" b="1" kern="0" spc="-70" dirty="0">
                <a:solidFill>
                  <a:srgbClr val="F95F88"/>
                </a:solidFill>
                <a:latin typeface="Petrona Bold" pitchFamily="34" charset="0"/>
                <a:ea typeface="Petrona Bold" pitchFamily="34" charset="-122"/>
                <a:cs typeface="Petrona Bold" pitchFamily="34" charset="-120"/>
              </a:rPr>
              <a:t>Results and Future Scopes</a:t>
            </a:r>
            <a:endParaRPr lang="en-US" sz="3500" dirty="0"/>
          </a:p>
        </p:txBody>
      </p:sp>
      <p:pic>
        <p:nvPicPr>
          <p:cNvPr id="3" name="Image 0" descr="preencoded.png"/>
          <p:cNvPicPr>
            <a:picLocks noChangeAspect="1"/>
          </p:cNvPicPr>
          <p:nvPr/>
        </p:nvPicPr>
        <p:blipFill>
          <a:blip r:embed="rId3"/>
          <a:stretch>
            <a:fillRect/>
          </a:stretch>
        </p:blipFill>
        <p:spPr>
          <a:xfrm>
            <a:off x="565666" y="1323261"/>
            <a:ext cx="808077" cy="1293019"/>
          </a:xfrm>
          <a:prstGeom prst="rect">
            <a:avLst/>
          </a:prstGeom>
        </p:spPr>
      </p:pic>
      <p:sp>
        <p:nvSpPr>
          <p:cNvPr id="4" name="Text 1"/>
          <p:cNvSpPr/>
          <p:nvPr/>
        </p:nvSpPr>
        <p:spPr>
          <a:xfrm>
            <a:off x="1616154" y="1484828"/>
            <a:ext cx="12448580" cy="646509"/>
          </a:xfrm>
          <a:prstGeom prst="rect">
            <a:avLst/>
          </a:prstGeom>
          <a:noFill/>
          <a:ln/>
        </p:spPr>
        <p:txBody>
          <a:bodyPr wrap="square" lIns="0" tIns="0" rIns="0" bIns="0" rtlCol="0" anchor="t"/>
          <a:lstStyle/>
          <a:p>
            <a:pPr marL="0" indent="0" algn="l">
              <a:lnSpc>
                <a:spcPts val="2500"/>
              </a:lnSpc>
              <a:buNone/>
            </a:pPr>
            <a:r>
              <a:rPr lang="en-US" sz="1550" kern="0" spc="-25" dirty="0">
                <a:solidFill>
                  <a:srgbClr val="272525"/>
                </a:solidFill>
                <a:latin typeface="Inter" pitchFamily="34" charset="0"/>
                <a:ea typeface="Inter" pitchFamily="34" charset="-122"/>
                <a:cs typeface="Inter" pitchFamily="34" charset="-120"/>
              </a:rPr>
              <a:t>The machine learning models, including Gradient Boosting (98%), SVM (97.50%), Logistic Regression (97%), and Random Forest (97%), demonstrated excellent accuracy in predicting fetal health, showcasing their effectiveness for medical applications.</a:t>
            </a:r>
            <a:endParaRPr lang="en-US" sz="1550" dirty="0"/>
          </a:p>
        </p:txBody>
      </p:sp>
      <p:pic>
        <p:nvPicPr>
          <p:cNvPr id="5" name="Image 1" descr="preencoded.png"/>
          <p:cNvPicPr>
            <a:picLocks noChangeAspect="1"/>
          </p:cNvPicPr>
          <p:nvPr/>
        </p:nvPicPr>
        <p:blipFill>
          <a:blip r:embed="rId4"/>
          <a:stretch>
            <a:fillRect/>
          </a:stretch>
        </p:blipFill>
        <p:spPr>
          <a:xfrm>
            <a:off x="565666" y="2616279"/>
            <a:ext cx="808077" cy="1293019"/>
          </a:xfrm>
          <a:prstGeom prst="rect">
            <a:avLst/>
          </a:prstGeom>
        </p:spPr>
      </p:pic>
      <p:sp>
        <p:nvSpPr>
          <p:cNvPr id="6" name="Text 2"/>
          <p:cNvSpPr/>
          <p:nvPr/>
        </p:nvSpPr>
        <p:spPr>
          <a:xfrm>
            <a:off x="1616154" y="2777847"/>
            <a:ext cx="12448580" cy="646509"/>
          </a:xfrm>
          <a:prstGeom prst="rect">
            <a:avLst/>
          </a:prstGeom>
          <a:noFill/>
          <a:ln/>
        </p:spPr>
        <p:txBody>
          <a:bodyPr wrap="square" lIns="0" tIns="0" rIns="0" bIns="0" rtlCol="0" anchor="t"/>
          <a:lstStyle/>
          <a:p>
            <a:pPr marL="0" indent="0" algn="l">
              <a:lnSpc>
                <a:spcPts val="2500"/>
              </a:lnSpc>
              <a:buNone/>
            </a:pPr>
            <a:r>
              <a:rPr lang="en-US" sz="1550" kern="0" spc="-25" dirty="0">
                <a:solidFill>
                  <a:srgbClr val="272525"/>
                </a:solidFill>
                <a:latin typeface="Inter" pitchFamily="34" charset="0"/>
                <a:ea typeface="Inter" pitchFamily="34" charset="-122"/>
                <a:cs typeface="Inter" pitchFamily="34" charset="-120"/>
              </a:rPr>
              <a:t>The models' high accuracies highlight their ability to process complex fetal health data and make reliable predictions, validating their potential for use in real-world healthcare systems.</a:t>
            </a:r>
            <a:endParaRPr lang="en-US" sz="1550" dirty="0"/>
          </a:p>
        </p:txBody>
      </p:sp>
      <p:pic>
        <p:nvPicPr>
          <p:cNvPr id="7" name="Image 2" descr="preencoded.png"/>
          <p:cNvPicPr>
            <a:picLocks noChangeAspect="1"/>
          </p:cNvPicPr>
          <p:nvPr/>
        </p:nvPicPr>
        <p:blipFill>
          <a:blip r:embed="rId5"/>
          <a:stretch>
            <a:fillRect/>
          </a:stretch>
        </p:blipFill>
        <p:spPr>
          <a:xfrm>
            <a:off x="565666" y="3909298"/>
            <a:ext cx="808077" cy="1293019"/>
          </a:xfrm>
          <a:prstGeom prst="rect">
            <a:avLst/>
          </a:prstGeom>
        </p:spPr>
      </p:pic>
      <p:sp>
        <p:nvSpPr>
          <p:cNvPr id="8" name="Text 3"/>
          <p:cNvSpPr/>
          <p:nvPr/>
        </p:nvSpPr>
        <p:spPr>
          <a:xfrm>
            <a:off x="1616154" y="4070866"/>
            <a:ext cx="12448580" cy="646509"/>
          </a:xfrm>
          <a:prstGeom prst="rect">
            <a:avLst/>
          </a:prstGeom>
          <a:noFill/>
          <a:ln/>
        </p:spPr>
        <p:txBody>
          <a:bodyPr wrap="square" lIns="0" tIns="0" rIns="0" bIns="0" rtlCol="0" anchor="t"/>
          <a:lstStyle/>
          <a:p>
            <a:pPr marL="0" indent="0" algn="l">
              <a:lnSpc>
                <a:spcPts val="2500"/>
              </a:lnSpc>
              <a:buNone/>
            </a:pPr>
            <a:r>
              <a:rPr lang="en-US" sz="1550" kern="0" spc="-25" dirty="0">
                <a:solidFill>
                  <a:srgbClr val="272525"/>
                </a:solidFill>
                <a:latin typeface="Inter" pitchFamily="34" charset="0"/>
                <a:ea typeface="Inter" pitchFamily="34" charset="-122"/>
                <a:cs typeface="Inter" pitchFamily="34" charset="-120"/>
              </a:rPr>
              <a:t>The predictions provide valuable insights to predict critical health indicators, offering early detection of potential complications and improving maternal and fetal care. enabling early detection of potential complications for timely intervention.</a:t>
            </a:r>
            <a:endParaRPr lang="en-US" sz="1550" dirty="0"/>
          </a:p>
        </p:txBody>
      </p:sp>
      <p:pic>
        <p:nvPicPr>
          <p:cNvPr id="9" name="Image 3" descr="preencoded.png"/>
          <p:cNvPicPr>
            <a:picLocks noChangeAspect="1"/>
          </p:cNvPicPr>
          <p:nvPr/>
        </p:nvPicPr>
        <p:blipFill>
          <a:blip r:embed="rId6"/>
          <a:stretch>
            <a:fillRect/>
          </a:stretch>
        </p:blipFill>
        <p:spPr>
          <a:xfrm>
            <a:off x="565666" y="5202317"/>
            <a:ext cx="808077" cy="1293019"/>
          </a:xfrm>
          <a:prstGeom prst="rect">
            <a:avLst/>
          </a:prstGeom>
        </p:spPr>
      </p:pic>
      <p:sp>
        <p:nvSpPr>
          <p:cNvPr id="10" name="Text 4"/>
          <p:cNvSpPr/>
          <p:nvPr/>
        </p:nvSpPr>
        <p:spPr>
          <a:xfrm>
            <a:off x="1616154" y="5363885"/>
            <a:ext cx="12448580" cy="646509"/>
          </a:xfrm>
          <a:prstGeom prst="rect">
            <a:avLst/>
          </a:prstGeom>
          <a:noFill/>
          <a:ln/>
        </p:spPr>
        <p:txBody>
          <a:bodyPr wrap="square" lIns="0" tIns="0" rIns="0" bIns="0" rtlCol="0" anchor="t"/>
          <a:lstStyle/>
          <a:p>
            <a:pPr marL="0" indent="0" algn="l">
              <a:lnSpc>
                <a:spcPts val="2500"/>
              </a:lnSpc>
              <a:buNone/>
            </a:pPr>
            <a:r>
              <a:rPr lang="en-US" sz="1550" kern="0" spc="-25" dirty="0">
                <a:solidFill>
                  <a:srgbClr val="272525"/>
                </a:solidFill>
                <a:latin typeface="Inter" pitchFamily="34" charset="0"/>
                <a:ea typeface="Inter" pitchFamily="34" charset="-122"/>
                <a:cs typeface="Inter" pitchFamily="34" charset="-120"/>
              </a:rPr>
              <a:t>wearable sensor belt could continuously monitor vital parameters like heart rate, movement, oxygen levels, and temperature, providing real-time data for accurate predictions.</a:t>
            </a:r>
            <a:endParaRPr lang="en-US" sz="1550" dirty="0"/>
          </a:p>
        </p:txBody>
      </p:sp>
      <p:pic>
        <p:nvPicPr>
          <p:cNvPr id="11" name="Image 4" descr="preencoded.png"/>
          <p:cNvPicPr>
            <a:picLocks noChangeAspect="1"/>
          </p:cNvPicPr>
          <p:nvPr/>
        </p:nvPicPr>
        <p:blipFill>
          <a:blip r:embed="rId7"/>
          <a:stretch>
            <a:fillRect/>
          </a:stretch>
        </p:blipFill>
        <p:spPr>
          <a:xfrm>
            <a:off x="565666" y="6495336"/>
            <a:ext cx="808077" cy="1293019"/>
          </a:xfrm>
          <a:prstGeom prst="rect">
            <a:avLst/>
          </a:prstGeom>
        </p:spPr>
      </p:pic>
      <p:sp>
        <p:nvSpPr>
          <p:cNvPr id="12" name="Text 5"/>
          <p:cNvSpPr/>
          <p:nvPr/>
        </p:nvSpPr>
        <p:spPr>
          <a:xfrm>
            <a:off x="1616154" y="6656903"/>
            <a:ext cx="12448580" cy="646509"/>
          </a:xfrm>
          <a:prstGeom prst="rect">
            <a:avLst/>
          </a:prstGeom>
          <a:noFill/>
          <a:ln/>
        </p:spPr>
        <p:txBody>
          <a:bodyPr wrap="square" lIns="0" tIns="0" rIns="0" bIns="0" rtlCol="0" anchor="t"/>
          <a:lstStyle/>
          <a:p>
            <a:pPr marL="0" indent="0" algn="l">
              <a:lnSpc>
                <a:spcPts val="2500"/>
              </a:lnSpc>
              <a:buNone/>
            </a:pPr>
            <a:r>
              <a:rPr lang="en-US" sz="1550" kern="0" spc="-25" dirty="0">
                <a:solidFill>
                  <a:srgbClr val="272525"/>
                </a:solidFill>
                <a:latin typeface="Inter" pitchFamily="34" charset="0"/>
                <a:ea typeface="Inter" pitchFamily="34" charset="-122"/>
                <a:cs typeface="Inter" pitchFamily="34" charset="-120"/>
              </a:rPr>
              <a:t>Integration with cloud platforms or mobile applications would allow continuous monitoring, with instant alerts for abnormalities, enabling timely medical interventions and enhancing preventive care for both the fetus and mother.</a:t>
            </a:r>
            <a:endParaRPr lang="en-US" sz="1550" dirty="0"/>
          </a:p>
        </p:txBody>
      </p:sp>
      <p:sp>
        <p:nvSpPr>
          <p:cNvPr id="13" name="Rectangle 12">
            <a:extLst>
              <a:ext uri="{FF2B5EF4-FFF2-40B4-BE49-F238E27FC236}">
                <a16:creationId xmlns:a16="http://schemas.microsoft.com/office/drawing/2014/main" id="{B505DEBC-CCBA-760D-AB1F-9D8D5D47A393}"/>
              </a:ext>
            </a:extLst>
          </p:cNvPr>
          <p:cNvSpPr/>
          <p:nvPr/>
        </p:nvSpPr>
        <p:spPr>
          <a:xfrm>
            <a:off x="12375715" y="7440460"/>
            <a:ext cx="2254685" cy="789140"/>
          </a:xfrm>
          <a:prstGeom prst="rect">
            <a:avLst/>
          </a:prstGeom>
          <a:solidFill>
            <a:srgbClr val="FDF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682</Words>
  <Application>Microsoft Office PowerPoint</Application>
  <PresentationFormat>Custom</PresentationFormat>
  <Paragraphs>78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sampath pydisetty</cp:lastModifiedBy>
  <cp:revision>2</cp:revision>
  <dcterms:created xsi:type="dcterms:W3CDTF">2024-11-30T16:59:34Z</dcterms:created>
  <dcterms:modified xsi:type="dcterms:W3CDTF">2024-11-30T17:10:09Z</dcterms:modified>
</cp:coreProperties>
</file>